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3" r:id="rId8"/>
    <p:sldId id="264" r:id="rId9"/>
    <p:sldId id="266" r:id="rId10"/>
    <p:sldId id="269" r:id="rId11"/>
    <p:sldId id="270" r:id="rId12"/>
    <p:sldId id="267" r:id="rId13"/>
    <p:sldId id="268" r:id="rId14"/>
    <p:sldId id="272" r:id="rId15"/>
    <p:sldId id="273" r:id="rId16"/>
    <p:sldId id="274" r:id="rId17"/>
    <p:sldId id="275" r:id="rId18"/>
    <p:sldId id="276" r:id="rId19"/>
    <p:sldId id="277" r:id="rId20"/>
    <p:sldId id="278" r:id="rId21"/>
    <p:sldId id="279" r:id="rId22"/>
    <p:sldId id="283" r:id="rId23"/>
    <p:sldId id="280" r:id="rId24"/>
    <p:sldId id="281" r:id="rId25"/>
    <p:sldId id="284" r:id="rId26"/>
    <p:sldId id="282" r:id="rId27"/>
    <p:sldId id="285" r:id="rId28"/>
    <p:sldId id="286" r:id="rId29"/>
    <p:sldId id="287" r:id="rId30"/>
    <p:sldId id="288" r:id="rId31"/>
    <p:sldId id="289" r:id="rId32"/>
    <p:sldId id="29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78" autoAdjust="0"/>
    <p:restoredTop sz="69406" autoAdjust="0"/>
  </p:normalViewPr>
  <p:slideViewPr>
    <p:cSldViewPr snapToGrid="0">
      <p:cViewPr varScale="1">
        <p:scale>
          <a:sx n="59" d="100"/>
          <a:sy n="59" d="100"/>
        </p:scale>
        <p:origin x="115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9EAD0A-5D0F-4686-AEEB-1C83D6A749D7}" type="datetimeFigureOut">
              <a:rPr lang="en-IN" smtClean="0"/>
              <a:t>02-03-2023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853E4B-A599-4D7F-AAC6-B31E507A7F41}" type="slidenum">
              <a:rPr lang="en-IN" smtClean="0"/>
              <a:t>‹#›</a:t>
            </a:fld>
            <a:endParaRPr lang="en-IN"/>
          </a:p>
        </p:txBody>
      </p:sp>
    </p:spTree>
    <p:extLst>
      <p:ext uri="{BB962C8B-B14F-4D97-AF65-F5344CB8AC3E}">
        <p14:creationId xmlns:p14="http://schemas.microsoft.com/office/powerpoint/2010/main" val="2161564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E853E4B-A599-4D7F-AAC6-B31E507A7F41}" type="slidenum">
              <a:rPr lang="en-IN" smtClean="0"/>
              <a:t>2</a:t>
            </a:fld>
            <a:endParaRPr lang="en-IN"/>
          </a:p>
        </p:txBody>
      </p:sp>
    </p:spTree>
    <p:extLst>
      <p:ext uri="{BB962C8B-B14F-4D97-AF65-F5344CB8AC3E}">
        <p14:creationId xmlns:p14="http://schemas.microsoft.com/office/powerpoint/2010/main" val="292458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IN" dirty="0"/>
              </a:p>
            </p:txBody>
          </p:sp>
        </mc:Choice>
        <mc:Fallback xmlns="">
          <p:sp>
            <p:nvSpPr>
              <p:cNvPr id="3" name="Notes Placeholder 2"/>
              <p:cNvSpPr>
                <a:spLocks noGrp="1"/>
              </p:cNvSpPr>
              <p:nvPr>
                <p:ph type="body" idx="1"/>
              </p:nvPr>
            </p:nvSpPr>
            <p:spPr/>
            <p:txBody>
              <a:bodyPr/>
              <a:lstStyle/>
              <a:p>
                <a:r>
                  <a:rPr lang="en-US" dirty="0"/>
                  <a:t>The Lagrange interpolation formula is a way to find a polynomial which takes on certain values at arbitrary points.</a:t>
                </a:r>
              </a:p>
              <a:p>
                <a:r>
                  <a:rPr lang="en-US" dirty="0"/>
                  <a:t>Given n distinct real values x1,x2,…</a:t>
                </a:r>
                <a:r>
                  <a:rPr lang="en-US" dirty="0" err="1"/>
                  <a:t>xn</a:t>
                </a:r>
                <a:r>
                  <a:rPr lang="en-US" dirty="0"/>
                  <a:t> and n real values y1,y2,…,</a:t>
                </a:r>
                <a:r>
                  <a:rPr lang="en-US" dirty="0" err="1"/>
                  <a:t>yn</a:t>
                </a:r>
                <a:r>
                  <a:rPr lang="en-US" dirty="0"/>
                  <a:t> (not necessarily distinct), there is a unique polynomial P with real coefficients satisfying P(xi)=</a:t>
                </a:r>
                <a:r>
                  <a:rPr lang="en-US" dirty="0" err="1"/>
                  <a:t>yi</a:t>
                </a:r>
                <a:r>
                  <a:rPr lang="en-US" dirty="0"/>
                  <a:t> for </a:t>
                </a:r>
                <a:r>
                  <a:rPr lang="en-US" dirty="0" err="1"/>
                  <a:t>i</a:t>
                </a:r>
                <a:r>
                  <a:rPr lang="en-US" dirty="0"/>
                  <a:t> belongs to{1,2,..,n}, such that deg(P)&lt;n.</a:t>
                </a:r>
              </a:p>
              <a:p>
                <a:r>
                  <a:rPr lang="en-US" dirty="0"/>
                  <a:t>Suppose we have sequence of points: (1,3),(2,4) We find a polynomial that represent it as follows P(1)=3 , P(2)=4 </a:t>
                </a:r>
              </a:p>
              <a:p>
                <a:r>
                  <a:rPr lang="en-US" dirty="0"/>
                  <a:t>So P(x)=</a:t>
                </a:r>
                <a:r>
                  <a:rPr lang="en-US" i="0">
                    <a:latin typeface="Cambria Math" panose="02040503050406030204" pitchFamily="18" charset="0"/>
                  </a:rPr>
                  <a:t>(</a:t>
                </a:r>
                <a:r>
                  <a:rPr lang="en-US" b="0" i="0">
                    <a:latin typeface="Cambria Math" panose="02040503050406030204" pitchFamily="18" charset="0"/>
                  </a:rPr>
                  <a:t>𝑥−2)/(1−2)∗3+(𝑥−1)/(2−1)∗4</a:t>
                </a:r>
                <a:endParaRPr lang="en-IN" dirty="0"/>
              </a:p>
            </p:txBody>
          </p:sp>
        </mc:Fallback>
      </mc:AlternateContent>
      <p:sp>
        <p:nvSpPr>
          <p:cNvPr id="4" name="Slide Number Placeholder 3"/>
          <p:cNvSpPr>
            <a:spLocks noGrp="1"/>
          </p:cNvSpPr>
          <p:nvPr>
            <p:ph type="sldNum" sz="quarter" idx="5"/>
          </p:nvPr>
        </p:nvSpPr>
        <p:spPr/>
        <p:txBody>
          <a:bodyPr/>
          <a:lstStyle/>
          <a:p>
            <a:fld id="{0E853E4B-A599-4D7F-AAC6-B31E507A7F41}" type="slidenum">
              <a:rPr lang="en-IN" smtClean="0"/>
              <a:t>11</a:t>
            </a:fld>
            <a:endParaRPr lang="en-IN"/>
          </a:p>
        </p:txBody>
      </p:sp>
    </p:spTree>
    <p:extLst>
      <p:ext uri="{BB962C8B-B14F-4D97-AF65-F5344CB8AC3E}">
        <p14:creationId xmlns:p14="http://schemas.microsoft.com/office/powerpoint/2010/main" val="1126114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E853E4B-A599-4D7F-AAC6-B31E507A7F41}" type="slidenum">
              <a:rPr lang="en-IN" smtClean="0"/>
              <a:t>12</a:t>
            </a:fld>
            <a:endParaRPr lang="en-IN"/>
          </a:p>
        </p:txBody>
      </p:sp>
    </p:spTree>
    <p:extLst>
      <p:ext uri="{BB962C8B-B14F-4D97-AF65-F5344CB8AC3E}">
        <p14:creationId xmlns:p14="http://schemas.microsoft.com/office/powerpoint/2010/main" val="2014016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E853E4B-A599-4D7F-AAC6-B31E507A7F41}" type="slidenum">
              <a:rPr lang="en-IN" smtClean="0"/>
              <a:t>13</a:t>
            </a:fld>
            <a:endParaRPr lang="en-IN"/>
          </a:p>
        </p:txBody>
      </p:sp>
    </p:spTree>
    <p:extLst>
      <p:ext uri="{BB962C8B-B14F-4D97-AF65-F5344CB8AC3E}">
        <p14:creationId xmlns:p14="http://schemas.microsoft.com/office/powerpoint/2010/main" val="2924196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Delta1:0.8mm to 1mm</a:t>
                </a:r>
              </a:p>
              <a:p>
                <a:r>
                  <a:rPr lang="en-US" dirty="0"/>
                  <a:t>Local quality index :</a:t>
                </a:r>
              </a:p>
              <a:p>
                <a:r>
                  <a:rPr lang="en-US" dirty="0"/>
                  <a:t>LQI is a measure of the quality of individual fingerprint regions.</a:t>
                </a:r>
              </a:p>
              <a:p>
                <a:pPr marL="228600" indent="-228600">
                  <a:buAutoNum type="arabicPeriod"/>
                </a:pPr>
                <a:r>
                  <a:rPr lang="en-US" dirty="0"/>
                  <a:t>The region of interest is first divided into a grid of subregions, with each subregion being of size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oMath>
                </a14:m>
                <a:r>
                  <a:rPr lang="en-US" dirty="0"/>
                  <a:t> pixels.</a:t>
                </a:r>
              </a:p>
              <a:p>
                <a:pPr marL="228600" indent="-228600">
                  <a:buAutoNum type="arabicPeriod"/>
                </a:pPr>
                <a:endParaRPr lang="en-US" dirty="0"/>
              </a:p>
              <a:p>
                <a:pPr marL="228600" indent="-228600">
                  <a:buAutoNum type="arabicPeriod"/>
                </a:pPr>
                <a:r>
                  <a:rPr lang="en-US" dirty="0"/>
                  <a:t>A set of image features is then extracted from each subregion, including ridge density, orientation coherence, contrast, and regularity. These features are designed to capture the texture and structural properties of the fingerprint in the subregion.</a:t>
                </a:r>
              </a:p>
              <a:p>
                <a:pPr marL="228600" indent="-228600">
                  <a:buAutoNum type="arabicPeriod"/>
                </a:pPr>
                <a:r>
                  <a:rPr lang="en-US" dirty="0"/>
                  <a:t>The feature values for each subregion are normalized to a range between 0 and 1</a:t>
                </a:r>
              </a:p>
              <a:p>
                <a:pPr marL="228600" indent="-228600">
                  <a:buAutoNum type="arabicPeriod"/>
                </a:pPr>
                <a:r>
                  <a:rPr lang="en-US" dirty="0"/>
                  <a:t>A weighted average of the feature values is then computed for the subregions within the region of interest (ROI).</a:t>
                </a:r>
              </a:p>
              <a:p>
                <a:pPr marL="228600" indent="-228600">
                  <a:buAutoNum type="arabicPeriod"/>
                </a:pPr>
                <a:r>
                  <a:rPr lang="en-US" dirty="0"/>
                  <a:t>The LQI is computed as the product of the weighted average feature values for the subregions within region of interest.</a:t>
                </a:r>
              </a:p>
              <a:p>
                <a:pPr marL="0" indent="0">
                  <a:buNone/>
                </a:pPr>
                <a:r>
                  <a:rPr lang="en-US" dirty="0"/>
                  <a:t>The resulting LQI provides a quantitative measure of the  </a:t>
                </a:r>
                <a:r>
                  <a:rPr lang="en-US" dirty="0" err="1"/>
                  <a:t>the</a:t>
                </a:r>
                <a:r>
                  <a:rPr lang="en-US" dirty="0"/>
                  <a:t> fingerprint region.</a:t>
                </a:r>
              </a:p>
              <a:p>
                <a:pPr marL="0" indent="0">
                  <a:buNone/>
                </a:pPr>
                <a:endParaRPr lang="en-US" dirty="0"/>
              </a:p>
              <a:p>
                <a14:m>
                  <m:oMath xmlns:m="http://schemas.openxmlformats.org/officeDocument/2006/math">
                    <m:sSub>
                      <m:sSubPr>
                        <m:ctrlPr>
                          <a:rPr lang="en-IN" i="1" smtClean="0">
                            <a:latin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𝑀</m:t>
                        </m:r>
                      </m:sub>
                    </m:sSub>
                  </m:oMath>
                </a14:m>
                <a:r>
                  <a:rPr lang="en-IN" dirty="0"/>
                  <a:t> are the weights assigned to the orientation</a:t>
                </a:r>
                <a:r>
                  <a:rPr lang="en-IN" baseline="0" dirty="0"/>
                  <a:t> attribute (0.2 because variation in orientation attribute of minutiae is usually much larger compared to the variation in its location attribute so lesser weight is assigned to it.)</a:t>
                </a:r>
              </a:p>
              <a:p>
                <a:r>
                  <a:rPr lang="en-IN" baseline="0" dirty="0"/>
                  <a:t>The selection of well-separated minutiae ensures that they are assigned unique values when they are encoded into the field </a:t>
                </a:r>
                <a14:m>
                  <m:oMath xmlns:m="http://schemas.openxmlformats.org/officeDocument/2006/math">
                    <m:r>
                      <a:rPr lang="en-US" b="1" i="1" baseline="0" smtClean="0">
                        <a:latin typeface="Cambria Math" panose="02040503050406030204" pitchFamily="18" charset="0"/>
                      </a:rPr>
                      <m:t>𝑭</m:t>
                    </m:r>
                  </m:oMath>
                </a14:m>
                <a:r>
                  <a:rPr lang="en-IN" b="1" i="1" dirty="0"/>
                  <a:t> </a:t>
                </a:r>
                <a:r>
                  <a:rPr lang="en-IN" b="0" i="0" dirty="0"/>
                  <a:t>.</a:t>
                </a:r>
                <a:endParaRPr lang="en-IN" b="1" i="1" dirty="0"/>
              </a:p>
            </p:txBody>
          </p:sp>
        </mc:Choice>
        <mc:Fallback xmlns="">
          <p:sp>
            <p:nvSpPr>
              <p:cNvPr id="3" name="Notes Placeholder 2"/>
              <p:cNvSpPr>
                <a:spLocks noGrp="1"/>
              </p:cNvSpPr>
              <p:nvPr>
                <p:ph type="body" idx="1"/>
              </p:nvPr>
            </p:nvSpPr>
            <p:spPr/>
            <p:txBody>
              <a:bodyPr/>
              <a:lstStyle/>
              <a:p>
                <a:r>
                  <a:rPr lang="en-US" dirty="0"/>
                  <a:t>Local quality index :</a:t>
                </a:r>
              </a:p>
              <a:p>
                <a:r>
                  <a:rPr lang="en-IN" i="0">
                    <a:latin typeface="Cambria Math" panose="02040503050406030204" pitchFamily="18" charset="0"/>
                    <a:ea typeface="Cambria Math" panose="02040503050406030204" pitchFamily="18" charset="0"/>
                  </a:rPr>
                  <a:t>𝛽_</a:t>
                </a:r>
                <a:r>
                  <a:rPr lang="en-US" b="0" i="0">
                    <a:latin typeface="Cambria Math" panose="02040503050406030204" pitchFamily="18" charset="0"/>
                  </a:rPr>
                  <a:t>𝑀</a:t>
                </a:r>
                <a:r>
                  <a:rPr lang="en-IN" dirty="0"/>
                  <a:t> are the weights assigned to the orientation</a:t>
                </a:r>
                <a:r>
                  <a:rPr lang="en-IN" baseline="0" dirty="0"/>
                  <a:t> attribute (0.2 because variation in orientation attribute of minutiae is usually much larger compared to the variation in its location attribute so lesser weight is assigned to it.)</a:t>
                </a:r>
              </a:p>
              <a:p>
                <a:r>
                  <a:rPr lang="en-IN" baseline="0" dirty="0"/>
                  <a:t>The selection of well-separated minutiae ensures that they are assigned unique values when they are encoded into the field </a:t>
                </a:r>
                <a:r>
                  <a:rPr lang="en-US" b="1" i="0" baseline="0">
                    <a:latin typeface="Cambria Math" panose="02040503050406030204" pitchFamily="18" charset="0"/>
                  </a:rPr>
                  <a:t>𝑭</a:t>
                </a:r>
                <a:r>
                  <a:rPr lang="en-IN" b="1" i="1" dirty="0"/>
                  <a:t> </a:t>
                </a:r>
                <a:r>
                  <a:rPr lang="en-IN" b="0" i="0" dirty="0"/>
                  <a:t>.</a:t>
                </a:r>
                <a:endParaRPr lang="en-IN" b="1" i="1" dirty="0"/>
              </a:p>
            </p:txBody>
          </p:sp>
        </mc:Fallback>
      </mc:AlternateContent>
      <p:sp>
        <p:nvSpPr>
          <p:cNvPr id="4" name="Slide Number Placeholder 3"/>
          <p:cNvSpPr>
            <a:spLocks noGrp="1"/>
          </p:cNvSpPr>
          <p:nvPr>
            <p:ph type="sldNum" sz="quarter" idx="5"/>
          </p:nvPr>
        </p:nvSpPr>
        <p:spPr/>
        <p:txBody>
          <a:bodyPr/>
          <a:lstStyle/>
          <a:p>
            <a:fld id="{0E853E4B-A599-4D7F-AAC6-B31E507A7F41}" type="slidenum">
              <a:rPr lang="en-IN" smtClean="0"/>
              <a:t>14</a:t>
            </a:fld>
            <a:endParaRPr lang="en-IN"/>
          </a:p>
        </p:txBody>
      </p:sp>
    </p:spTree>
    <p:extLst>
      <p:ext uri="{BB962C8B-B14F-4D97-AF65-F5344CB8AC3E}">
        <p14:creationId xmlns:p14="http://schemas.microsoft.com/office/powerpoint/2010/main" val="866377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0" dirty="0"/>
                  <a:t>If the number of minutiae points in </a:t>
                </a:r>
                <a14:m>
                  <m:oMath xmlns:m="http://schemas.openxmlformats.org/officeDocument/2006/math">
                    <m:r>
                      <a:rPr lang="en-US" b="0" i="1" smtClean="0">
                        <a:latin typeface="Cambria Math" panose="02040503050406030204" pitchFamily="18" charset="0"/>
                      </a:rPr>
                      <m:t>𝑇</m:t>
                    </m:r>
                  </m:oMath>
                </a14:m>
                <a:r>
                  <a:rPr lang="en-IN" b="0" dirty="0"/>
                  <a:t> is</a:t>
                </a:r>
                <a:r>
                  <a:rPr lang="en-IN" b="0" baseline="0" dirty="0"/>
                  <a:t> less than </a:t>
                </a:r>
                <a14:m>
                  <m:oMath xmlns:m="http://schemas.openxmlformats.org/officeDocument/2006/math">
                    <m:r>
                      <a:rPr lang="en-US" b="0" i="1" baseline="0" smtClean="0">
                        <a:latin typeface="Cambria Math" panose="02040503050406030204" pitchFamily="18" charset="0"/>
                      </a:rPr>
                      <m:t>𝑟</m:t>
                    </m:r>
                  </m:oMath>
                </a14:m>
                <a:r>
                  <a:rPr lang="en-IN" b="0" dirty="0"/>
                  <a:t> or</a:t>
                </a:r>
                <a:r>
                  <a:rPr lang="en-IN" b="0" baseline="0" dirty="0"/>
                  <a:t> if the selection algorithm fails to find </a:t>
                </a:r>
                <a14:m>
                  <m:oMath xmlns:m="http://schemas.openxmlformats.org/officeDocument/2006/math">
                    <m:r>
                      <a:rPr lang="en-US" b="0" i="1" baseline="0" smtClean="0">
                        <a:latin typeface="Cambria Math" panose="02040503050406030204" pitchFamily="18" charset="0"/>
                      </a:rPr>
                      <m:t>𝑟</m:t>
                    </m:r>
                    <m:r>
                      <a:rPr lang="en-US" b="0" i="1" baseline="0" smtClean="0">
                        <a:latin typeface="Cambria Math" panose="02040503050406030204" pitchFamily="18" charset="0"/>
                      </a:rPr>
                      <m:t> </m:t>
                    </m:r>
                  </m:oMath>
                </a14:m>
                <a:r>
                  <a:rPr lang="en-IN" b="0" dirty="0"/>
                  <a:t>well-separated</a:t>
                </a:r>
                <a:r>
                  <a:rPr lang="en-IN" b="0" baseline="0" dirty="0"/>
                  <a:t> minutiae, we consider it as a failure-to-capture (FTC) error and no further processing takes place</a:t>
                </a:r>
              </a:p>
              <a:p>
                <a:r>
                  <a:rPr lang="en-IN" b="0" baseline="0" dirty="0"/>
                  <a:t>CRC is a simple and efficient method for detecting errors in data.</a:t>
                </a:r>
              </a:p>
              <a:p>
                <a:r>
                  <a:rPr lang="en-US" b="0" dirty="0"/>
                  <a:t>The specific steps involved in calculating the CRC checksum for a given block of data are as follows:</a:t>
                </a:r>
              </a:p>
              <a:p>
                <a:r>
                  <a:rPr lang="en-US" b="0" dirty="0"/>
                  <a:t>1)The data block is first treated as a binary polynomial, with the coefficient of each bit corresponding to its binary value (0 or 1). </a:t>
                </a:r>
              </a:p>
              <a:p>
                <a:r>
                  <a:rPr lang="en-US" b="0" dirty="0"/>
                  <a:t>2)The most significant bit is assigned the highest coefficient value.</a:t>
                </a:r>
              </a:p>
              <a:p>
                <a:r>
                  <a:rPr lang="en-US" b="0" dirty="0"/>
                  <a:t>3)A generator polynomial is chosen, typically with a degree that is one less than the length of the checksum. </a:t>
                </a:r>
              </a:p>
              <a:p>
                <a:r>
                  <a:rPr lang="en-US" b="0" dirty="0"/>
                  <a:t>4)The generator polynomial is typically fixed and agreed upon in advance by the transmitter and receiver.</a:t>
                </a:r>
              </a:p>
              <a:p>
                <a:r>
                  <a:rPr lang="en-US" b="0" dirty="0"/>
                  <a:t>5)The polynomial for the data block is divided by the generator polynomial using binary division with no carry</a:t>
                </a:r>
                <a:r>
                  <a:rPr lang="en-US" b="0"/>
                  <a:t>. The </a:t>
                </a:r>
                <a:r>
                  <a:rPr lang="en-US" b="0" dirty="0"/>
                  <a:t>remainder of this division operation is the CRC checksum.</a:t>
                </a:r>
                <a:endParaRPr lang="en-IN" b="0" dirty="0"/>
              </a:p>
            </p:txBody>
          </p:sp>
        </mc:Choice>
        <mc:Fallback xmlns="">
          <p:sp>
            <p:nvSpPr>
              <p:cNvPr id="3" name="Notes Placeholder 2"/>
              <p:cNvSpPr>
                <a:spLocks noGrp="1"/>
              </p:cNvSpPr>
              <p:nvPr>
                <p:ph type="body" idx="1"/>
              </p:nvPr>
            </p:nvSpPr>
            <p:spPr/>
            <p:txBody>
              <a:bodyPr/>
              <a:lstStyle/>
              <a:p>
                <a:r>
                  <a:rPr lang="en-US" dirty="0"/>
                  <a:t>If the number of minutiae points in </a:t>
                </a:r>
                <a:r>
                  <a:rPr lang="en-US" b="1" i="0">
                    <a:latin typeface="Cambria Math" panose="02040503050406030204" pitchFamily="18" charset="0"/>
                  </a:rPr>
                  <a:t>𝑻</a:t>
                </a:r>
                <a:r>
                  <a:rPr lang="en-IN" b="1" dirty="0"/>
                  <a:t> </a:t>
                </a:r>
                <a:r>
                  <a:rPr lang="en-IN" b="0" dirty="0"/>
                  <a:t>is</a:t>
                </a:r>
                <a:r>
                  <a:rPr lang="en-IN" b="0" baseline="0" dirty="0"/>
                  <a:t> less than </a:t>
                </a:r>
                <a:r>
                  <a:rPr lang="en-US" b="0" i="0" baseline="0">
                    <a:latin typeface="Cambria Math" panose="02040503050406030204" pitchFamily="18" charset="0"/>
                  </a:rPr>
                  <a:t>𝑟</a:t>
                </a:r>
                <a:r>
                  <a:rPr lang="en-IN" b="1" dirty="0"/>
                  <a:t> </a:t>
                </a:r>
                <a:r>
                  <a:rPr lang="en-IN" b="0" dirty="0"/>
                  <a:t>or</a:t>
                </a:r>
                <a:r>
                  <a:rPr lang="en-IN" b="0" baseline="0" dirty="0"/>
                  <a:t> if the selection algorithm fails to find </a:t>
                </a:r>
                <a:r>
                  <a:rPr lang="en-US" b="0" i="0" baseline="0">
                    <a:latin typeface="Cambria Math" panose="02040503050406030204" pitchFamily="18" charset="0"/>
                  </a:rPr>
                  <a:t>𝑟 </a:t>
                </a:r>
                <a:r>
                  <a:rPr lang="en-IN" b="0" dirty="0"/>
                  <a:t>well-separated</a:t>
                </a:r>
                <a:r>
                  <a:rPr lang="en-IN" b="0" baseline="0" dirty="0"/>
                  <a:t> minutiae, we consider it as a failure-to-capture (FTC) error and no further processing takes place</a:t>
                </a:r>
              </a:p>
              <a:p>
                <a:r>
                  <a:rPr lang="en-IN" b="0" baseline="0" dirty="0"/>
                  <a:t>CRC:</a:t>
                </a:r>
                <a:endParaRPr lang="en-IN" b="1" dirty="0"/>
              </a:p>
            </p:txBody>
          </p:sp>
        </mc:Fallback>
      </mc:AlternateContent>
      <p:sp>
        <p:nvSpPr>
          <p:cNvPr id="4" name="Slide Number Placeholder 3"/>
          <p:cNvSpPr>
            <a:spLocks noGrp="1"/>
          </p:cNvSpPr>
          <p:nvPr>
            <p:ph type="sldNum" sz="quarter" idx="5"/>
          </p:nvPr>
        </p:nvSpPr>
        <p:spPr/>
        <p:txBody>
          <a:bodyPr/>
          <a:lstStyle/>
          <a:p>
            <a:fld id="{0E853E4B-A599-4D7F-AAC6-B31E507A7F41}" type="slidenum">
              <a:rPr lang="en-IN" smtClean="0"/>
              <a:t>15</a:t>
            </a:fld>
            <a:endParaRPr lang="en-IN"/>
          </a:p>
        </p:txBody>
      </p:sp>
    </p:spTree>
    <p:extLst>
      <p:ext uri="{BB962C8B-B14F-4D97-AF65-F5344CB8AC3E}">
        <p14:creationId xmlns:p14="http://schemas.microsoft.com/office/powerpoint/2010/main" val="1209531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IN" b="1" dirty="0"/>
              </a:p>
            </p:txBody>
          </p:sp>
        </mc:Choice>
        <mc:Fallback xmlns="">
          <p:sp>
            <p:nvSpPr>
              <p:cNvPr id="3" name="Notes Placeholder 2"/>
              <p:cNvSpPr>
                <a:spLocks noGrp="1"/>
              </p:cNvSpPr>
              <p:nvPr>
                <p:ph type="body" idx="1"/>
              </p:nvPr>
            </p:nvSpPr>
            <p:spPr/>
            <p:txBody>
              <a:bodyPr/>
              <a:lstStyle/>
              <a:p>
                <a:r>
                  <a:rPr lang="en-US" dirty="0"/>
                  <a:t>If the number of minutiae points in </a:t>
                </a:r>
                <a:r>
                  <a:rPr lang="en-US" b="1" i="0">
                    <a:latin typeface="Cambria Math" panose="02040503050406030204" pitchFamily="18" charset="0"/>
                  </a:rPr>
                  <a:t>𝑻</a:t>
                </a:r>
                <a:r>
                  <a:rPr lang="en-IN" b="1" dirty="0"/>
                  <a:t> </a:t>
                </a:r>
                <a:r>
                  <a:rPr lang="en-IN" b="0" dirty="0"/>
                  <a:t>is</a:t>
                </a:r>
                <a:r>
                  <a:rPr lang="en-IN" b="0" baseline="0" dirty="0"/>
                  <a:t> less than </a:t>
                </a:r>
                <a:r>
                  <a:rPr lang="en-US" b="0" i="0" baseline="0">
                    <a:latin typeface="Cambria Math" panose="02040503050406030204" pitchFamily="18" charset="0"/>
                  </a:rPr>
                  <a:t>𝑟</a:t>
                </a:r>
                <a:r>
                  <a:rPr lang="en-IN" b="1" dirty="0"/>
                  <a:t> </a:t>
                </a:r>
                <a:r>
                  <a:rPr lang="en-IN" b="0" dirty="0"/>
                  <a:t>or</a:t>
                </a:r>
                <a:r>
                  <a:rPr lang="en-IN" b="0" baseline="0" dirty="0"/>
                  <a:t> if the selection algorithm fails to find </a:t>
                </a:r>
                <a:r>
                  <a:rPr lang="en-US" b="0" i="0" baseline="0">
                    <a:latin typeface="Cambria Math" panose="02040503050406030204" pitchFamily="18" charset="0"/>
                  </a:rPr>
                  <a:t>𝑟 </a:t>
                </a:r>
                <a:r>
                  <a:rPr lang="en-IN" b="0" dirty="0"/>
                  <a:t>well-separated</a:t>
                </a:r>
                <a:r>
                  <a:rPr lang="en-IN" b="0" baseline="0" dirty="0"/>
                  <a:t> minutiae, we consider it as a failure-to-capture (FTC) error and no further processing takes place</a:t>
                </a:r>
              </a:p>
              <a:p>
                <a:r>
                  <a:rPr lang="en-IN" b="0" baseline="0" dirty="0"/>
                  <a:t>CRC:</a:t>
                </a:r>
                <a:endParaRPr lang="en-IN" b="1" dirty="0"/>
              </a:p>
            </p:txBody>
          </p:sp>
        </mc:Fallback>
      </mc:AlternateContent>
      <p:sp>
        <p:nvSpPr>
          <p:cNvPr id="4" name="Slide Number Placeholder 3"/>
          <p:cNvSpPr>
            <a:spLocks noGrp="1"/>
          </p:cNvSpPr>
          <p:nvPr>
            <p:ph type="sldNum" sz="quarter" idx="5"/>
          </p:nvPr>
        </p:nvSpPr>
        <p:spPr/>
        <p:txBody>
          <a:bodyPr/>
          <a:lstStyle/>
          <a:p>
            <a:fld id="{0E853E4B-A599-4D7F-AAC6-B31E507A7F41}" type="slidenum">
              <a:rPr lang="en-IN" smtClean="0"/>
              <a:t>16</a:t>
            </a:fld>
            <a:endParaRPr lang="en-IN"/>
          </a:p>
        </p:txBody>
      </p:sp>
    </p:spTree>
    <p:extLst>
      <p:ext uri="{BB962C8B-B14F-4D97-AF65-F5344CB8AC3E}">
        <p14:creationId xmlns:p14="http://schemas.microsoft.com/office/powerpoint/2010/main" val="343355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dirty="0"/>
                  <a:t>Local quality index :</a:t>
                </a:r>
              </a:p>
              <a:p>
                <a:r>
                  <a:rPr lang="en-IN" i="0">
                    <a:latin typeface="Cambria Math" panose="02040503050406030204" pitchFamily="18" charset="0"/>
                    <a:ea typeface="Cambria Math" panose="02040503050406030204" pitchFamily="18" charset="0"/>
                  </a:rPr>
                  <a:t>𝛽_</a:t>
                </a:r>
                <a:r>
                  <a:rPr lang="en-US" b="0" i="0">
                    <a:latin typeface="Cambria Math" panose="02040503050406030204" pitchFamily="18" charset="0"/>
                  </a:rPr>
                  <a:t>𝑀</a:t>
                </a:r>
                <a:r>
                  <a:rPr lang="en-IN" dirty="0"/>
                  <a:t> are the weights assigned to the orientation</a:t>
                </a:r>
                <a:r>
                  <a:rPr lang="en-IN" baseline="0" dirty="0"/>
                  <a:t> attribute (0.2 because variation in orientation attribute of minutiae is usually much larger compared to the variation in its location attribute so lesser weight is assigned to it.)</a:t>
                </a:r>
              </a:p>
              <a:p>
                <a:r>
                  <a:rPr lang="en-IN" baseline="0" dirty="0"/>
                  <a:t>The selection of well-separated minutiae ensures that they are assigned unique values when they are encoded into the field </a:t>
                </a:r>
                <a:r>
                  <a:rPr lang="en-US" b="1" i="0" baseline="0">
                    <a:latin typeface="Cambria Math" panose="02040503050406030204" pitchFamily="18" charset="0"/>
                  </a:rPr>
                  <a:t>𝑭</a:t>
                </a:r>
                <a:r>
                  <a:rPr lang="en-IN" b="1" i="1" dirty="0"/>
                  <a:t> </a:t>
                </a:r>
                <a:r>
                  <a:rPr lang="en-IN" b="0" i="0" dirty="0"/>
                  <a:t>.</a:t>
                </a:r>
                <a:endParaRPr lang="en-IN" b="1" i="1" dirty="0"/>
              </a:p>
            </p:txBody>
          </p:sp>
        </mc:Fallback>
      </mc:AlternateContent>
      <p:sp>
        <p:nvSpPr>
          <p:cNvPr id="4" name="Slide Number Placeholder 3"/>
          <p:cNvSpPr>
            <a:spLocks noGrp="1"/>
          </p:cNvSpPr>
          <p:nvPr>
            <p:ph type="sldNum" sz="quarter" idx="5"/>
          </p:nvPr>
        </p:nvSpPr>
        <p:spPr/>
        <p:txBody>
          <a:bodyPr/>
          <a:lstStyle/>
          <a:p>
            <a:fld id="{0E853E4B-A599-4D7F-AAC6-B31E507A7F41}" type="slidenum">
              <a:rPr lang="en-IN" smtClean="0"/>
              <a:t>18</a:t>
            </a:fld>
            <a:endParaRPr lang="en-IN"/>
          </a:p>
        </p:txBody>
      </p:sp>
    </p:spTree>
    <p:extLst>
      <p:ext uri="{BB962C8B-B14F-4D97-AF65-F5344CB8AC3E}">
        <p14:creationId xmlns:p14="http://schemas.microsoft.com/office/powerpoint/2010/main" val="1437404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How does minutiae matcher works: As discussed in class flags and distance rot </a:t>
                </a:r>
                <a:r>
                  <a:rPr lang="en-US" dirty="0" err="1"/>
                  <a:t>hough</a:t>
                </a:r>
                <a:r>
                  <a:rPr lang="en-US" dirty="0"/>
                  <a:t> transform</a:t>
                </a:r>
              </a:p>
              <a:p>
                <a:r>
                  <a:rPr lang="en-US" dirty="0"/>
                  <a:t>It is also possible to directly apply the minutiae matcher to find correspondences between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𝑉</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𝑆𝑀</m:t>
                        </m:r>
                      </m:e>
                      <m:sup>
                        <m:r>
                          <a:rPr lang="en-US" b="0" i="1" smtClean="0">
                            <a:latin typeface="Cambria Math" panose="02040503050406030204" pitchFamily="18" charset="0"/>
                          </a:rPr>
                          <m:t>𝑄</m:t>
                        </m:r>
                      </m:sup>
                    </m:sSup>
                  </m:oMath>
                </a14:m>
                <a:r>
                  <a:rPr lang="en-US" dirty="0"/>
                  <a:t> without any coarse filtering but it</a:t>
                </a:r>
                <a:r>
                  <a:rPr lang="en-US" baseline="0" dirty="0"/>
                  <a:t> is not effective since there are large number of chaff points in the vault which can lead to false correspondences. Hence coarse filter step is essential before the minutiae matcher is applied.</a:t>
                </a:r>
                <a:endParaRPr lang="en-US" dirty="0"/>
              </a:p>
            </p:txBody>
          </p:sp>
        </mc:Choice>
        <mc:Fallback xmlns="">
          <p:sp>
            <p:nvSpPr>
              <p:cNvPr id="3" name="Notes Placeholder 2"/>
              <p:cNvSpPr>
                <a:spLocks noGrp="1"/>
              </p:cNvSpPr>
              <p:nvPr>
                <p:ph type="body" idx="1"/>
              </p:nvPr>
            </p:nvSpPr>
            <p:spPr/>
            <p:txBody>
              <a:bodyPr/>
              <a:lstStyle/>
              <a:p>
                <a:r>
                  <a:rPr lang="en-US" dirty="0"/>
                  <a:t>Local quality index :</a:t>
                </a:r>
              </a:p>
              <a:p>
                <a:r>
                  <a:rPr lang="en-IN" i="0">
                    <a:latin typeface="Cambria Math" panose="02040503050406030204" pitchFamily="18" charset="0"/>
                    <a:ea typeface="Cambria Math" panose="02040503050406030204" pitchFamily="18" charset="0"/>
                  </a:rPr>
                  <a:t>𝛽_</a:t>
                </a:r>
                <a:r>
                  <a:rPr lang="en-US" b="0" i="0">
                    <a:latin typeface="Cambria Math" panose="02040503050406030204" pitchFamily="18" charset="0"/>
                  </a:rPr>
                  <a:t>𝑀</a:t>
                </a:r>
                <a:r>
                  <a:rPr lang="en-IN" dirty="0"/>
                  <a:t> are the weights assigned to the orientation</a:t>
                </a:r>
                <a:r>
                  <a:rPr lang="en-IN" baseline="0" dirty="0"/>
                  <a:t> attribute (0.2 because variation in orientation attribute of minutiae is usually much larger compared to the variation in its location attribute so lesser weight is assigned to it.)</a:t>
                </a:r>
              </a:p>
              <a:p>
                <a:r>
                  <a:rPr lang="en-IN" baseline="0" dirty="0"/>
                  <a:t>The selection of well-separated minutiae ensures that they are assigned unique values when they are encoded into the field </a:t>
                </a:r>
                <a:r>
                  <a:rPr lang="en-US" b="1" i="0" baseline="0">
                    <a:latin typeface="Cambria Math" panose="02040503050406030204" pitchFamily="18" charset="0"/>
                  </a:rPr>
                  <a:t>𝑭</a:t>
                </a:r>
                <a:r>
                  <a:rPr lang="en-IN" b="1" i="1" dirty="0"/>
                  <a:t> </a:t>
                </a:r>
                <a:r>
                  <a:rPr lang="en-IN" b="0" i="0" dirty="0"/>
                  <a:t>.</a:t>
                </a:r>
                <a:endParaRPr lang="en-IN" b="1" i="1" dirty="0"/>
              </a:p>
            </p:txBody>
          </p:sp>
        </mc:Fallback>
      </mc:AlternateContent>
      <p:sp>
        <p:nvSpPr>
          <p:cNvPr id="4" name="Slide Number Placeholder 3"/>
          <p:cNvSpPr>
            <a:spLocks noGrp="1"/>
          </p:cNvSpPr>
          <p:nvPr>
            <p:ph type="sldNum" sz="quarter" idx="5"/>
          </p:nvPr>
        </p:nvSpPr>
        <p:spPr/>
        <p:txBody>
          <a:bodyPr/>
          <a:lstStyle/>
          <a:p>
            <a:fld id="{0E853E4B-A599-4D7F-AAC6-B31E507A7F41}" type="slidenum">
              <a:rPr lang="en-IN" smtClean="0"/>
              <a:t>19</a:t>
            </a:fld>
            <a:endParaRPr lang="en-IN"/>
          </a:p>
        </p:txBody>
      </p:sp>
    </p:spTree>
    <p:extLst>
      <p:ext uri="{BB962C8B-B14F-4D97-AF65-F5344CB8AC3E}">
        <p14:creationId xmlns:p14="http://schemas.microsoft.com/office/powerpoint/2010/main" val="1995875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E853E4B-A599-4D7F-AAC6-B31E507A7F41}" type="slidenum">
              <a:rPr lang="en-IN" smtClean="0"/>
              <a:t>20</a:t>
            </a:fld>
            <a:endParaRPr lang="en-IN"/>
          </a:p>
        </p:txBody>
      </p:sp>
    </p:spTree>
    <p:extLst>
      <p:ext uri="{BB962C8B-B14F-4D97-AF65-F5344CB8AC3E}">
        <p14:creationId xmlns:p14="http://schemas.microsoft.com/office/powerpoint/2010/main" val="3803336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dirty="0"/>
                  <a:t>Local quality index :</a:t>
                </a:r>
              </a:p>
              <a:p>
                <a:r>
                  <a:rPr lang="en-IN" i="0">
                    <a:latin typeface="Cambria Math" panose="02040503050406030204" pitchFamily="18" charset="0"/>
                    <a:ea typeface="Cambria Math" panose="02040503050406030204" pitchFamily="18" charset="0"/>
                  </a:rPr>
                  <a:t>𝛽_</a:t>
                </a:r>
                <a:r>
                  <a:rPr lang="en-US" b="0" i="0">
                    <a:latin typeface="Cambria Math" panose="02040503050406030204" pitchFamily="18" charset="0"/>
                  </a:rPr>
                  <a:t>𝑀</a:t>
                </a:r>
                <a:r>
                  <a:rPr lang="en-IN" dirty="0"/>
                  <a:t> are the weights assigned to the orientation</a:t>
                </a:r>
                <a:r>
                  <a:rPr lang="en-IN" baseline="0" dirty="0"/>
                  <a:t> attribute (0.2 because variation in orientation attribute of minutiae is usually much larger compared to the variation in its location attribute so lesser weight is assigned to it.)</a:t>
                </a:r>
              </a:p>
              <a:p>
                <a:r>
                  <a:rPr lang="en-IN" baseline="0" dirty="0"/>
                  <a:t>The selection of well-separated minutiae ensures that they are assigned unique values when they are encoded into the field </a:t>
                </a:r>
                <a:r>
                  <a:rPr lang="en-US" b="1" i="0" baseline="0">
                    <a:latin typeface="Cambria Math" panose="02040503050406030204" pitchFamily="18" charset="0"/>
                  </a:rPr>
                  <a:t>𝑭</a:t>
                </a:r>
                <a:r>
                  <a:rPr lang="en-IN" b="1" i="1" dirty="0"/>
                  <a:t> </a:t>
                </a:r>
                <a:r>
                  <a:rPr lang="en-IN" b="0" i="0" dirty="0"/>
                  <a:t>.</a:t>
                </a:r>
                <a:endParaRPr lang="en-IN" b="1" i="1" dirty="0"/>
              </a:p>
            </p:txBody>
          </p:sp>
        </mc:Fallback>
      </mc:AlternateContent>
      <p:sp>
        <p:nvSpPr>
          <p:cNvPr id="4" name="Slide Number Placeholder 3"/>
          <p:cNvSpPr>
            <a:spLocks noGrp="1"/>
          </p:cNvSpPr>
          <p:nvPr>
            <p:ph type="sldNum" sz="quarter" idx="5"/>
          </p:nvPr>
        </p:nvSpPr>
        <p:spPr/>
        <p:txBody>
          <a:bodyPr/>
          <a:lstStyle/>
          <a:p>
            <a:fld id="{0E853E4B-A599-4D7F-AAC6-B31E507A7F41}" type="slidenum">
              <a:rPr lang="en-IN" smtClean="0"/>
              <a:t>21</a:t>
            </a:fld>
            <a:endParaRPr lang="en-IN"/>
          </a:p>
        </p:txBody>
      </p:sp>
    </p:spTree>
    <p:extLst>
      <p:ext uri="{BB962C8B-B14F-4D97-AF65-F5344CB8AC3E}">
        <p14:creationId xmlns:p14="http://schemas.microsoft.com/office/powerpoint/2010/main" val="1491143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E853E4B-A599-4D7F-AAC6-B31E507A7F41}" type="slidenum">
              <a:rPr lang="en-IN" smtClean="0"/>
              <a:t>3</a:t>
            </a:fld>
            <a:endParaRPr lang="en-IN"/>
          </a:p>
        </p:txBody>
      </p:sp>
    </p:spTree>
    <p:extLst>
      <p:ext uri="{BB962C8B-B14F-4D97-AF65-F5344CB8AC3E}">
        <p14:creationId xmlns:p14="http://schemas.microsoft.com/office/powerpoint/2010/main" val="3541415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E853E4B-A599-4D7F-AAC6-B31E507A7F41}" type="slidenum">
              <a:rPr lang="en-IN" smtClean="0"/>
              <a:t>23</a:t>
            </a:fld>
            <a:endParaRPr lang="en-IN"/>
          </a:p>
        </p:txBody>
      </p:sp>
    </p:spTree>
    <p:extLst>
      <p:ext uri="{BB962C8B-B14F-4D97-AF65-F5344CB8AC3E}">
        <p14:creationId xmlns:p14="http://schemas.microsoft.com/office/powerpoint/2010/main" val="1640190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E853E4B-A599-4D7F-AAC6-B31E507A7F41}" type="slidenum">
              <a:rPr lang="en-IN" smtClean="0"/>
              <a:t>24</a:t>
            </a:fld>
            <a:endParaRPr lang="en-IN"/>
          </a:p>
        </p:txBody>
      </p:sp>
    </p:spTree>
    <p:extLst>
      <p:ext uri="{BB962C8B-B14F-4D97-AF65-F5344CB8AC3E}">
        <p14:creationId xmlns:p14="http://schemas.microsoft.com/office/powerpoint/2010/main" val="650369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E853E4B-A599-4D7F-AAC6-B31E507A7F41}" type="slidenum">
              <a:rPr lang="en-IN" smtClean="0"/>
              <a:t>26</a:t>
            </a:fld>
            <a:endParaRPr lang="en-IN"/>
          </a:p>
        </p:txBody>
      </p:sp>
    </p:spTree>
    <p:extLst>
      <p:ext uri="{BB962C8B-B14F-4D97-AF65-F5344CB8AC3E}">
        <p14:creationId xmlns:p14="http://schemas.microsoft.com/office/powerpoint/2010/main" val="313328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b="0" i="0" u="none" strike="noStrike" baseline="0" dirty="0">
                <a:latin typeface="Times-Roman"/>
              </a:rPr>
              <a:t>Example of successful operation of the fuzzy vault. </a:t>
            </a:r>
          </a:p>
          <a:p>
            <a:pPr marL="342900" indent="-342900" algn="just">
              <a:buAutoNum type="alphaLcParenBoth"/>
            </a:pPr>
            <a:r>
              <a:rPr lang="en-US" sz="1800" b="0" i="0" u="none" strike="noStrike" baseline="0" dirty="0">
                <a:latin typeface="Times-Roman"/>
              </a:rPr>
              <a:t>Template fingerprint image with minutiae. </a:t>
            </a:r>
          </a:p>
          <a:p>
            <a:pPr marL="342900" indent="-342900" algn="just">
              <a:buAutoNum type="alphaLcParenBoth"/>
            </a:pPr>
            <a:r>
              <a:rPr lang="en-US" sz="1800" b="0" i="0" u="none" strike="noStrike" baseline="0" dirty="0">
                <a:latin typeface="Times-Roman"/>
              </a:rPr>
              <a:t> Selected template minutiae and helper data. </a:t>
            </a:r>
          </a:p>
          <a:p>
            <a:pPr marL="342900" indent="-342900" algn="just">
              <a:buAutoNum type="alphaLcParenBoth"/>
            </a:pPr>
            <a:r>
              <a:rPr lang="en-US" sz="1800" b="0" i="0" u="none" strike="noStrike" baseline="0" dirty="0">
                <a:latin typeface="Times-Roman"/>
              </a:rPr>
              <a:t> Vault in which the selected template minutiae are hidden among chaff points (for clarity, minutiae directions are not shown). </a:t>
            </a:r>
          </a:p>
          <a:p>
            <a:pPr marL="342900" indent="-342900" algn="just">
              <a:buAutoNum type="alphaLcParenBoth"/>
            </a:pPr>
            <a:r>
              <a:rPr lang="en-US" sz="1800" b="0" i="0" u="none" strike="noStrike" baseline="0" dirty="0">
                <a:latin typeface="Times-Roman"/>
              </a:rPr>
              <a:t>Query fingerprint image with minutiae.</a:t>
            </a:r>
          </a:p>
          <a:p>
            <a:pPr algn="just"/>
            <a:r>
              <a:rPr lang="en-US" sz="1800" b="0" i="0" u="none" strike="noStrike" baseline="0" dirty="0">
                <a:latin typeface="Times-Roman"/>
              </a:rPr>
              <a:t>(e) Selected query minutiae and helper data. </a:t>
            </a:r>
          </a:p>
          <a:p>
            <a:pPr algn="just"/>
            <a:r>
              <a:rPr lang="en-US" sz="1800" b="0" i="0" u="none" strike="noStrike" baseline="0" dirty="0">
                <a:latin typeface="Times-Roman"/>
              </a:rPr>
              <a:t>(f) ICP alignment of template and query helper data sets and coarse filtering of chaff points. (g) Unlocking set obtained by applying a minutiae matcher which eliminates almost all of the chaff points. The two points shown in filled squares in (g) are the only chaff points that remain</a:t>
            </a:r>
          </a:p>
          <a:p>
            <a:pPr algn="just"/>
            <a:r>
              <a:rPr lang="en-US" sz="1800" b="0" i="0" u="none" strike="noStrike" baseline="0" dirty="0">
                <a:latin typeface="Times-Roman"/>
              </a:rPr>
              <a:t>in the unlocking set. </a:t>
            </a:r>
          </a:p>
          <a:p>
            <a:pPr algn="just"/>
            <a:r>
              <a:rPr lang="en-US" sz="1800" b="0" i="0" u="none" strike="noStrike" baseline="0" dirty="0">
                <a:latin typeface="Times-Roman"/>
              </a:rPr>
              <a:t>Here, figures (a)–(c) represent vault encoding and (d)–(g) represent decoding.</a:t>
            </a:r>
            <a:endParaRPr lang="en-IN" dirty="0"/>
          </a:p>
        </p:txBody>
      </p:sp>
      <p:sp>
        <p:nvSpPr>
          <p:cNvPr id="4" name="Slide Number Placeholder 3"/>
          <p:cNvSpPr>
            <a:spLocks noGrp="1"/>
          </p:cNvSpPr>
          <p:nvPr>
            <p:ph type="sldNum" sz="quarter" idx="5"/>
          </p:nvPr>
        </p:nvSpPr>
        <p:spPr/>
        <p:txBody>
          <a:bodyPr/>
          <a:lstStyle/>
          <a:p>
            <a:fld id="{0E853E4B-A599-4D7F-AAC6-B31E507A7F41}" type="slidenum">
              <a:rPr lang="en-IN" smtClean="0"/>
              <a:t>27</a:t>
            </a:fld>
            <a:endParaRPr lang="en-IN"/>
          </a:p>
        </p:txBody>
      </p:sp>
    </p:spTree>
    <p:extLst>
      <p:ext uri="{BB962C8B-B14F-4D97-AF65-F5344CB8AC3E}">
        <p14:creationId xmlns:p14="http://schemas.microsoft.com/office/powerpoint/2010/main" val="3509527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b="0" i="0" u="none" strike="noStrike" baseline="0" dirty="0">
                <a:latin typeface="Times-Roman"/>
              </a:rPr>
              <a:t>The second method of circumvention involves the extraction of information from the helper data. We have already pointed out that high curvature points do not reveal any information about the minutiae and it is not possible to estimate the orientation field using only the high curvature points. However, suppose a smart attacker is able to extract the orientation field from the helper data and uses it to identify the chaff points. We can still defend against such an attack by adding a sufficient number of chaff points that are consistent with the orientation field (i.e., the location of the chaff minutia is random, but its direction is</a:t>
            </a:r>
          </a:p>
          <a:p>
            <a:pPr algn="just"/>
            <a:r>
              <a:rPr lang="en-US" sz="1800" b="0" i="0" u="none" strike="noStrike" baseline="0" dirty="0">
                <a:latin typeface="Times-Roman"/>
              </a:rPr>
              <a:t>determined by the orientation field) in addition to the completely </a:t>
            </a:r>
            <a:r>
              <a:rPr lang="en-IN" sz="1800" b="0" i="0" u="none" strike="noStrike" baseline="0" dirty="0">
                <a:latin typeface="Times-Roman"/>
              </a:rPr>
              <a:t>random chaff points.</a:t>
            </a:r>
            <a:endParaRPr lang="en-IN" dirty="0"/>
          </a:p>
        </p:txBody>
      </p:sp>
      <p:sp>
        <p:nvSpPr>
          <p:cNvPr id="4" name="Slide Number Placeholder 3"/>
          <p:cNvSpPr>
            <a:spLocks noGrp="1"/>
          </p:cNvSpPr>
          <p:nvPr>
            <p:ph type="sldNum" sz="quarter" idx="5"/>
          </p:nvPr>
        </p:nvSpPr>
        <p:spPr/>
        <p:txBody>
          <a:bodyPr/>
          <a:lstStyle/>
          <a:p>
            <a:fld id="{0E853E4B-A599-4D7F-AAC6-B31E507A7F41}" type="slidenum">
              <a:rPr lang="en-IN" smtClean="0"/>
              <a:t>28</a:t>
            </a:fld>
            <a:endParaRPr lang="en-IN"/>
          </a:p>
        </p:txBody>
      </p:sp>
    </p:spTree>
    <p:extLst>
      <p:ext uri="{BB962C8B-B14F-4D97-AF65-F5344CB8AC3E}">
        <p14:creationId xmlns:p14="http://schemas.microsoft.com/office/powerpoint/2010/main" val="2607787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b="0" i="0" u="none" strike="noStrike" baseline="0" dirty="0">
                <a:latin typeface="TimesNewRomanPSMT"/>
              </a:rPr>
              <a:t>Orientation field is generated which not only shows the angle formed by ridge. It also represents the directionality of ridges in the palm print image. Region Of Interest (ROI) is useful for the recognition of each image. The image area without effective ridges and furrows is first discarded since it only holds background information. It depends on the locations of minutiae and the directions of ridges at the minutiae location. False minutiae are affecting the accuracy of matching. So, removing false minutiae are essential to keep the </a:t>
            </a:r>
            <a:r>
              <a:rPr lang="en-IN" sz="1800" b="0" i="0" u="none" strike="noStrike" baseline="0" dirty="0">
                <a:latin typeface="TimesNewRomanPSMT"/>
              </a:rPr>
              <a:t>palm print verification system effective.</a:t>
            </a:r>
            <a:endParaRPr lang="en-IN" dirty="0"/>
          </a:p>
        </p:txBody>
      </p:sp>
      <p:sp>
        <p:nvSpPr>
          <p:cNvPr id="4" name="Slide Number Placeholder 3"/>
          <p:cNvSpPr>
            <a:spLocks noGrp="1"/>
          </p:cNvSpPr>
          <p:nvPr>
            <p:ph type="sldNum" sz="quarter" idx="5"/>
          </p:nvPr>
        </p:nvSpPr>
        <p:spPr/>
        <p:txBody>
          <a:bodyPr/>
          <a:lstStyle/>
          <a:p>
            <a:fld id="{0E853E4B-A599-4D7F-AAC6-B31E507A7F41}" type="slidenum">
              <a:rPr lang="en-IN" smtClean="0"/>
              <a:t>31</a:t>
            </a:fld>
            <a:endParaRPr lang="en-IN"/>
          </a:p>
        </p:txBody>
      </p:sp>
    </p:spTree>
    <p:extLst>
      <p:ext uri="{BB962C8B-B14F-4D97-AF65-F5344CB8AC3E}">
        <p14:creationId xmlns:p14="http://schemas.microsoft.com/office/powerpoint/2010/main" val="1838956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800" b="0" i="0" u="none" strike="noStrike" baseline="0" dirty="0">
                <a:latin typeface="Times-Roman"/>
              </a:rPr>
              <a:t>A </a:t>
            </a:r>
            <a:r>
              <a:rPr lang="en-US" sz="1800" b="0" i="0" u="none" strike="noStrike" baseline="0" dirty="0">
                <a:latin typeface="Times-Roman"/>
              </a:rPr>
              <a:t>well-known limitation of the fuzzy vault framework is its dependence on chaff points to achieve security. </a:t>
            </a:r>
          </a:p>
          <a:p>
            <a:pPr algn="just"/>
            <a:r>
              <a:rPr lang="en-US" sz="1800" b="0" i="0" u="none" strike="noStrike" baseline="0" dirty="0">
                <a:latin typeface="Times-Roman"/>
              </a:rPr>
              <a:t>Therefore, fuzzy constructions that do not involve chaff points could be considered.</a:t>
            </a:r>
            <a:endParaRPr lang="en-IN" dirty="0"/>
          </a:p>
        </p:txBody>
      </p:sp>
      <p:sp>
        <p:nvSpPr>
          <p:cNvPr id="4" name="Slide Number Placeholder 3"/>
          <p:cNvSpPr>
            <a:spLocks noGrp="1"/>
          </p:cNvSpPr>
          <p:nvPr>
            <p:ph type="sldNum" sz="quarter" idx="5"/>
          </p:nvPr>
        </p:nvSpPr>
        <p:spPr/>
        <p:txBody>
          <a:bodyPr/>
          <a:lstStyle/>
          <a:p>
            <a:fld id="{0E853E4B-A599-4D7F-AAC6-B31E507A7F41}" type="slidenum">
              <a:rPr lang="en-IN" smtClean="0"/>
              <a:t>32</a:t>
            </a:fld>
            <a:endParaRPr lang="en-IN"/>
          </a:p>
        </p:txBody>
      </p:sp>
    </p:spTree>
    <p:extLst>
      <p:ext uri="{BB962C8B-B14F-4D97-AF65-F5344CB8AC3E}">
        <p14:creationId xmlns:p14="http://schemas.microsoft.com/office/powerpoint/2010/main" val="3191897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E853E4B-A599-4D7F-AAC6-B31E507A7F41}" type="slidenum">
              <a:rPr lang="en-IN" smtClean="0"/>
              <a:t>4</a:t>
            </a:fld>
            <a:endParaRPr lang="en-IN"/>
          </a:p>
        </p:txBody>
      </p:sp>
    </p:spTree>
    <p:extLst>
      <p:ext uri="{BB962C8B-B14F-4D97-AF65-F5344CB8AC3E}">
        <p14:creationId xmlns:p14="http://schemas.microsoft.com/office/powerpoint/2010/main" val="3318782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Morphing: An attacker can create a fake face image by morphing the features of two or more faces to bypass a face recognition system.</a:t>
            </a:r>
          </a:p>
          <a:p>
            <a:r>
              <a:rPr lang="en-US" dirty="0"/>
              <a:t>Man-in-the-Middle: This can be used to compromise the integrity and confidentiality of the biometric authentication process.</a:t>
            </a:r>
            <a:endParaRPr lang="en-IN" dirty="0"/>
          </a:p>
        </p:txBody>
      </p:sp>
      <p:sp>
        <p:nvSpPr>
          <p:cNvPr id="4" name="Slide Number Placeholder 3"/>
          <p:cNvSpPr>
            <a:spLocks noGrp="1"/>
          </p:cNvSpPr>
          <p:nvPr>
            <p:ph type="sldNum" sz="quarter" idx="5"/>
          </p:nvPr>
        </p:nvSpPr>
        <p:spPr/>
        <p:txBody>
          <a:bodyPr/>
          <a:lstStyle/>
          <a:p>
            <a:fld id="{0E853E4B-A599-4D7F-AAC6-B31E507A7F41}" type="slidenum">
              <a:rPr lang="en-IN" smtClean="0"/>
              <a:t>5</a:t>
            </a:fld>
            <a:endParaRPr lang="en-IN"/>
          </a:p>
        </p:txBody>
      </p:sp>
    </p:spTree>
    <p:extLst>
      <p:ext uri="{BB962C8B-B14F-4D97-AF65-F5344CB8AC3E}">
        <p14:creationId xmlns:p14="http://schemas.microsoft.com/office/powerpoint/2010/main" val="1549160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Let us consider a scenario that will help us build the idea of Fuzzy Vault.</a:t>
            </a:r>
          </a:p>
          <a:p>
            <a:pPr algn="just"/>
            <a:r>
              <a:rPr lang="en-US" dirty="0"/>
              <a:t>Alice is a movie lover. She is looking to find someone who shares her taste in movies, but does not want to reveal information about her preferences indiscriminately to other people. One approach she might take is to compile a set A of her </a:t>
            </a:r>
            <a:r>
              <a:rPr lang="en-US" dirty="0" err="1"/>
              <a:t>favourite</a:t>
            </a:r>
            <a:r>
              <a:rPr lang="en-US" dirty="0"/>
              <a:t> movies  encrypt her contact number C as Enc(A,C)=ciphertext ‘</a:t>
            </a:r>
            <a:r>
              <a:rPr lang="en-US" dirty="0" err="1"/>
              <a:t>ct</a:t>
            </a:r>
            <a:r>
              <a:rPr lang="en-US" dirty="0"/>
              <a:t>’ where A is the Key and then publish it. In this case if another person, say Bob, comes along with a set B of his own </a:t>
            </a:r>
            <a:r>
              <a:rPr lang="en-US" dirty="0" err="1"/>
              <a:t>favourites</a:t>
            </a:r>
            <a:r>
              <a:rPr lang="en-US" dirty="0"/>
              <a:t> that is identical to A, then he can decrypt </a:t>
            </a:r>
            <a:r>
              <a:rPr lang="en-US" dirty="0" err="1"/>
              <a:t>ct</a:t>
            </a:r>
            <a:r>
              <a:rPr lang="en-US" dirty="0"/>
              <a:t> and obtain Alice’s contact number. If Bob tries to decrypt </a:t>
            </a:r>
            <a:r>
              <a:rPr lang="en-US" dirty="0" err="1"/>
              <a:t>ct</a:t>
            </a:r>
            <a:r>
              <a:rPr lang="en-US" dirty="0"/>
              <a:t> with a set different than Alice’s, he will fail to obtain her contact number. A drawback to </a:t>
            </a:r>
            <a:r>
              <a:rPr lang="en-US" dirty="0" err="1"/>
              <a:t>to</a:t>
            </a:r>
            <a:r>
              <a:rPr lang="en-US" dirty="0"/>
              <a:t> this approach is its </a:t>
            </a:r>
            <a:r>
              <a:rPr lang="en-US" b="1" dirty="0"/>
              <a:t>exactitude, or lack of error-tolerance. </a:t>
            </a:r>
            <a:r>
              <a:rPr lang="en-US" b="0" dirty="0"/>
              <a:t>If Bob’s interests are very similar to </a:t>
            </a:r>
            <a:r>
              <a:rPr lang="en-US" b="0" dirty="0" err="1"/>
              <a:t>Alics’s</a:t>
            </a:r>
            <a:r>
              <a:rPr lang="en-US" b="0" dirty="0"/>
              <a:t> e.g., if he like two or three films that Alice doesn’t then he will not learn contact number of Alice. It seems very likely in this case, though, that Alice would still like Bob to obtain her telephone number, as their tastes are quite similar. </a:t>
            </a:r>
          </a:p>
          <a:p>
            <a:pPr algn="just"/>
            <a:r>
              <a:rPr lang="en-US" b="0" dirty="0"/>
              <a:t>A solution to this case would be to have a </a:t>
            </a:r>
            <a:r>
              <a:rPr lang="en-US" b="1" dirty="0"/>
              <a:t>cryptographic construction </a:t>
            </a:r>
            <a:r>
              <a:rPr lang="en-US" b="0" dirty="0"/>
              <a:t>whereby Alice can </a:t>
            </a:r>
            <a:r>
              <a:rPr lang="en-US" b="1" dirty="0"/>
              <a:t>lock her contact number</a:t>
            </a:r>
            <a:r>
              <a:rPr lang="en-US" b="0" dirty="0"/>
              <a:t> using the set A yielding a </a:t>
            </a:r>
            <a:r>
              <a:rPr lang="en-US" b="1" dirty="0"/>
              <a:t>vault V</a:t>
            </a:r>
            <a:r>
              <a:rPr lang="en-US" b="0" dirty="0"/>
              <a:t>. If Bob tries to unlock the vault </a:t>
            </a:r>
            <a:r>
              <a:rPr lang="en-US" b="1" dirty="0"/>
              <a:t>V</a:t>
            </a:r>
            <a:r>
              <a:rPr lang="en-US" b="0" dirty="0"/>
              <a:t> using his own set B, he will </a:t>
            </a:r>
            <a:r>
              <a:rPr lang="en-US" b="0" dirty="0" err="1"/>
              <a:t>succed</a:t>
            </a:r>
            <a:r>
              <a:rPr lang="en-US" b="0" dirty="0"/>
              <a:t> provided that </a:t>
            </a:r>
            <a:r>
              <a:rPr lang="en-US" b="1" dirty="0"/>
              <a:t>B </a:t>
            </a:r>
            <a:r>
              <a:rPr lang="en-US" b="0" dirty="0"/>
              <a:t> </a:t>
            </a:r>
            <a:r>
              <a:rPr lang="en-US" b="1" dirty="0"/>
              <a:t>overlaps largely with A. </a:t>
            </a:r>
            <a:r>
              <a:rPr lang="en-US" b="0" dirty="0"/>
              <a:t>On the other hand, anyone who tries to unlock V with a set of </a:t>
            </a:r>
            <a:r>
              <a:rPr lang="en-US" b="0" dirty="0" err="1"/>
              <a:t>favourite</a:t>
            </a:r>
            <a:r>
              <a:rPr lang="en-US" b="0" dirty="0"/>
              <a:t> movies differing substantially from Alice’s will </a:t>
            </a:r>
            <a:r>
              <a:rPr lang="en-US" b="0" dirty="0" err="1"/>
              <a:t>fail,helping</a:t>
            </a:r>
            <a:r>
              <a:rPr lang="en-US" b="0" dirty="0"/>
              <a:t> to ensure hat </a:t>
            </a:r>
            <a:r>
              <a:rPr lang="en-US" b="0" dirty="0" err="1"/>
              <a:t>Alics’s</a:t>
            </a:r>
            <a:r>
              <a:rPr lang="en-US" b="0" dirty="0"/>
              <a:t> set of </a:t>
            </a:r>
            <a:r>
              <a:rPr lang="en-US" b="0" dirty="0" err="1"/>
              <a:t>favourite’s</a:t>
            </a:r>
            <a:r>
              <a:rPr lang="en-US" b="0" dirty="0"/>
              <a:t> remain private. Here two important features are: set A and set B may be arbitrarily ordered. We are able to prove information-</a:t>
            </a:r>
            <a:r>
              <a:rPr lang="en-US" b="0" dirty="0" err="1"/>
              <a:t>thoritic</a:t>
            </a:r>
            <a:r>
              <a:rPr lang="en-US" b="0" dirty="0"/>
              <a:t> security bounds over some natural non-uniform distributions on set A</a:t>
            </a:r>
            <a:endParaRPr lang="en-IN" dirty="0"/>
          </a:p>
        </p:txBody>
      </p:sp>
      <p:sp>
        <p:nvSpPr>
          <p:cNvPr id="4" name="Slide Number Placeholder 3"/>
          <p:cNvSpPr>
            <a:spLocks noGrp="1"/>
          </p:cNvSpPr>
          <p:nvPr>
            <p:ph type="sldNum" sz="quarter" idx="5"/>
          </p:nvPr>
        </p:nvSpPr>
        <p:spPr/>
        <p:txBody>
          <a:bodyPr/>
          <a:lstStyle/>
          <a:p>
            <a:fld id="{0E853E4B-A599-4D7F-AAC6-B31E507A7F41}" type="slidenum">
              <a:rPr lang="en-IN" smtClean="0"/>
              <a:t>6</a:t>
            </a:fld>
            <a:endParaRPr lang="en-IN"/>
          </a:p>
        </p:txBody>
      </p:sp>
    </p:spTree>
    <p:extLst>
      <p:ext uri="{BB962C8B-B14F-4D97-AF65-F5344CB8AC3E}">
        <p14:creationId xmlns:p14="http://schemas.microsoft.com/office/powerpoint/2010/main" val="4052865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E853E4B-A599-4D7F-AAC6-B31E507A7F41}" type="slidenum">
              <a:rPr lang="en-IN" smtClean="0"/>
              <a:t>7</a:t>
            </a:fld>
            <a:endParaRPr lang="en-IN"/>
          </a:p>
        </p:txBody>
      </p:sp>
    </p:spTree>
    <p:extLst>
      <p:ext uri="{BB962C8B-B14F-4D97-AF65-F5344CB8AC3E}">
        <p14:creationId xmlns:p14="http://schemas.microsoft.com/office/powerpoint/2010/main" val="2357054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IN" dirty="0"/>
              </a:p>
            </p:txBody>
          </p:sp>
        </mc:Choice>
        <mc:Fallback xmlns="">
          <p:sp>
            <p:nvSpPr>
              <p:cNvPr id="3" name="Notes Placeholder 2"/>
              <p:cNvSpPr>
                <a:spLocks noGrp="1"/>
              </p:cNvSpPr>
              <p:nvPr>
                <p:ph type="body" idx="1"/>
              </p:nvPr>
            </p:nvSpPr>
            <p:spPr/>
            <p:txBody>
              <a:bodyPr/>
              <a:lstStyle/>
              <a:p>
                <a:r>
                  <a:rPr lang="en-US" dirty="0"/>
                  <a:t>If the number of discrepancies in the biometric data are less than </a:t>
                </a:r>
                <a:r>
                  <a:rPr lang="en-US" sz="1200" b="0" i="0">
                    <a:solidFill>
                      <a:prstClr val="black"/>
                    </a:solidFill>
                    <a:latin typeface="Cambria Math" panose="02040503050406030204" pitchFamily="18" charset="0"/>
                  </a:rPr>
                  <a:t>(𝑟−𝑛)/2</a:t>
                </a:r>
                <a:r>
                  <a:rPr lang="en-US" sz="1200" dirty="0">
                    <a:solidFill>
                      <a:prstClr val="black"/>
                    </a:solidFill>
                    <a:latin typeface="Times New Roman"/>
                  </a:rPr>
                  <a:t>  a valid polynomial</a:t>
                </a:r>
                <a:r>
                  <a:rPr lang="en-US" sz="1200" baseline="0" dirty="0">
                    <a:solidFill>
                      <a:prstClr val="black"/>
                    </a:solidFill>
                    <a:latin typeface="Times New Roman"/>
                  </a:rPr>
                  <a:t> </a:t>
                </a:r>
                <a:r>
                  <a:rPr lang="en-US" sz="1200" b="1" i="1" baseline="0" dirty="0">
                    <a:solidFill>
                      <a:prstClr val="black"/>
                    </a:solidFill>
                    <a:latin typeface="Times New Roman"/>
                  </a:rPr>
                  <a:t>P </a:t>
                </a:r>
                <a:r>
                  <a:rPr lang="en-US" sz="1200" b="0" i="0" baseline="0" dirty="0">
                    <a:solidFill>
                      <a:prstClr val="black"/>
                    </a:solidFill>
                    <a:latin typeface="Times New Roman"/>
                  </a:rPr>
                  <a:t> can be found and the secret </a:t>
                </a:r>
                <a:r>
                  <a:rPr lang="en-US" sz="1200" b="1" i="1" baseline="0" dirty="0">
                    <a:solidFill>
                      <a:prstClr val="black"/>
                    </a:solidFill>
                    <a:latin typeface="Times New Roman"/>
                  </a:rPr>
                  <a:t>K </a:t>
                </a:r>
                <a:r>
                  <a:rPr lang="en-US" sz="1200" b="0" i="0" baseline="0" dirty="0">
                    <a:solidFill>
                      <a:prstClr val="black"/>
                    </a:solidFill>
                    <a:latin typeface="Times New Roman"/>
                  </a:rPr>
                  <a:t>can be successfully retrieved</a:t>
                </a:r>
                <a:endParaRPr lang="en-IN" dirty="0"/>
              </a:p>
            </p:txBody>
          </p:sp>
        </mc:Fallback>
      </mc:AlternateContent>
      <p:sp>
        <p:nvSpPr>
          <p:cNvPr id="4" name="Slide Number Placeholder 3"/>
          <p:cNvSpPr>
            <a:spLocks noGrp="1"/>
          </p:cNvSpPr>
          <p:nvPr>
            <p:ph type="sldNum" sz="quarter" idx="5"/>
          </p:nvPr>
        </p:nvSpPr>
        <p:spPr/>
        <p:txBody>
          <a:bodyPr/>
          <a:lstStyle/>
          <a:p>
            <a:fld id="{0E853E4B-A599-4D7F-AAC6-B31E507A7F41}" type="slidenum">
              <a:rPr lang="en-IN" smtClean="0"/>
              <a:t>8</a:t>
            </a:fld>
            <a:endParaRPr lang="en-IN"/>
          </a:p>
        </p:txBody>
      </p:sp>
    </p:spTree>
    <p:extLst>
      <p:ext uri="{BB962C8B-B14F-4D97-AF65-F5344CB8AC3E}">
        <p14:creationId xmlns:p14="http://schemas.microsoft.com/office/powerpoint/2010/main" val="3786741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polynomial reconstruction problem is considered infeasible when it is computationally difficult to reconstruct the original polynomial function that was used to generate a set of points.</a:t>
            </a:r>
          </a:p>
          <a:p>
            <a:r>
              <a:rPr lang="en-US" dirty="0"/>
              <a:t>If an attacker is able to reconstruct the original polynomial function, they would be able to determine the user’s secret key and gain access to the system.</a:t>
            </a:r>
          </a:p>
          <a:p>
            <a:r>
              <a:rPr lang="en-IN" dirty="0"/>
              <a:t>However, reconstructing the polynomial requires solving a system of linear equations, which becomes increasingly difficult as the degree of the polynomial and the number of points used in the system increase.</a:t>
            </a:r>
          </a:p>
          <a:p>
            <a:endParaRPr lang="en-IN" dirty="0"/>
          </a:p>
        </p:txBody>
      </p:sp>
      <p:sp>
        <p:nvSpPr>
          <p:cNvPr id="4" name="Slide Number Placeholder 3"/>
          <p:cNvSpPr>
            <a:spLocks noGrp="1"/>
          </p:cNvSpPr>
          <p:nvPr>
            <p:ph type="sldNum" sz="quarter" idx="5"/>
          </p:nvPr>
        </p:nvSpPr>
        <p:spPr/>
        <p:txBody>
          <a:bodyPr/>
          <a:lstStyle/>
          <a:p>
            <a:fld id="{0E853E4B-A599-4D7F-AAC6-B31E507A7F41}" type="slidenum">
              <a:rPr lang="en-IN" smtClean="0"/>
              <a:t>9</a:t>
            </a:fld>
            <a:endParaRPr lang="en-IN"/>
          </a:p>
        </p:txBody>
      </p:sp>
    </p:spTree>
    <p:extLst>
      <p:ext uri="{BB962C8B-B14F-4D97-AF65-F5344CB8AC3E}">
        <p14:creationId xmlns:p14="http://schemas.microsoft.com/office/powerpoint/2010/main" val="93583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number of discrepancies in the biometric data are less than </a:t>
                </a:r>
                <a14:m>
                  <m:oMath xmlns:m="http://schemas.openxmlformats.org/officeDocument/2006/math">
                    <m:r>
                      <a:rPr lang="en-US" sz="1200" b="0" i="1" smtClean="0">
                        <a:solidFill>
                          <a:prstClr val="black"/>
                        </a:solidFill>
                        <a:latin typeface="Cambria Math" panose="02040503050406030204" pitchFamily="18" charset="0"/>
                      </a:rPr>
                      <m:t>(</m:t>
                    </m:r>
                    <m:r>
                      <a:rPr lang="en-US" sz="1200" b="0" i="1" smtClean="0">
                        <a:solidFill>
                          <a:prstClr val="black"/>
                        </a:solidFill>
                        <a:latin typeface="Cambria Math" panose="02040503050406030204" pitchFamily="18" charset="0"/>
                      </a:rPr>
                      <m:t>𝑟</m:t>
                    </m:r>
                    <m:r>
                      <a:rPr lang="en-US" sz="1200" b="0" i="1" smtClean="0">
                        <a:solidFill>
                          <a:prstClr val="black"/>
                        </a:solidFill>
                        <a:latin typeface="Cambria Math" panose="02040503050406030204" pitchFamily="18" charset="0"/>
                      </a:rPr>
                      <m:t>−</m:t>
                    </m:r>
                    <m:r>
                      <a:rPr lang="en-US" sz="1200" b="0" i="1" smtClean="0">
                        <a:solidFill>
                          <a:prstClr val="black"/>
                        </a:solidFill>
                        <a:latin typeface="Cambria Math" panose="02040503050406030204" pitchFamily="18" charset="0"/>
                      </a:rPr>
                      <m:t>𝑛</m:t>
                    </m:r>
                    <m:r>
                      <a:rPr lang="en-US" sz="1200" b="0" i="1" smtClean="0">
                        <a:solidFill>
                          <a:prstClr val="black"/>
                        </a:solidFill>
                        <a:latin typeface="Cambria Math" panose="02040503050406030204" pitchFamily="18" charset="0"/>
                      </a:rPr>
                      <m:t>)/2</m:t>
                    </m:r>
                  </m:oMath>
                </a14:m>
                <a:r>
                  <a:rPr lang="en-US" sz="1200" dirty="0">
                    <a:solidFill>
                      <a:prstClr val="black"/>
                    </a:solidFill>
                    <a:latin typeface="Times New Roman"/>
                  </a:rPr>
                  <a:t>  a valid polynomial</a:t>
                </a:r>
                <a:r>
                  <a:rPr lang="en-US" sz="1200" baseline="0" dirty="0">
                    <a:solidFill>
                      <a:prstClr val="black"/>
                    </a:solidFill>
                    <a:latin typeface="Times New Roman"/>
                  </a:rPr>
                  <a:t> </a:t>
                </a:r>
                <a:r>
                  <a:rPr lang="en-US" sz="1200" b="1" i="1" baseline="0" dirty="0">
                    <a:solidFill>
                      <a:prstClr val="black"/>
                    </a:solidFill>
                    <a:latin typeface="Times New Roman"/>
                  </a:rPr>
                  <a:t>P </a:t>
                </a:r>
                <a:r>
                  <a:rPr lang="en-US" sz="1200" b="0" i="0" baseline="0" dirty="0">
                    <a:solidFill>
                      <a:prstClr val="black"/>
                    </a:solidFill>
                    <a:latin typeface="Times New Roman"/>
                  </a:rPr>
                  <a:t> can be found and the secret </a:t>
                </a:r>
                <a:r>
                  <a:rPr lang="en-US" sz="1200" b="1" i="1" baseline="0" dirty="0">
                    <a:solidFill>
                      <a:prstClr val="black"/>
                    </a:solidFill>
                    <a:latin typeface="Times New Roman"/>
                  </a:rPr>
                  <a:t>K </a:t>
                </a:r>
                <a:r>
                  <a:rPr lang="en-US" sz="1200" b="0" i="0" baseline="0" dirty="0">
                    <a:solidFill>
                      <a:prstClr val="black"/>
                    </a:solidFill>
                    <a:latin typeface="Times New Roman"/>
                  </a:rPr>
                  <a:t>can be successfully retrieved</a:t>
                </a:r>
                <a:endParaRPr lang="en-IN" dirty="0"/>
              </a:p>
              <a:p>
                <a:endParaRPr lang="en-US" dirty="0"/>
              </a:p>
              <a:p>
                <a:r>
                  <a:rPr lang="en-US"/>
                  <a:t>The </a:t>
                </a:r>
                <a:r>
                  <a:rPr lang="en-US" dirty="0"/>
                  <a:t>Lagrange interpolation formula is a way to find a polynomial which takes on certain values at arbitrary points.</a:t>
                </a:r>
              </a:p>
              <a:p>
                <a:r>
                  <a:rPr lang="en-US" dirty="0"/>
                  <a:t>Given n distinct real values x1,x2,…</a:t>
                </a:r>
                <a:r>
                  <a:rPr lang="en-US" dirty="0" err="1"/>
                  <a:t>xn</a:t>
                </a:r>
                <a:r>
                  <a:rPr lang="en-US" dirty="0"/>
                  <a:t> and n real values y1,y2,…,</a:t>
                </a:r>
                <a:r>
                  <a:rPr lang="en-US" dirty="0" err="1"/>
                  <a:t>yn</a:t>
                </a:r>
                <a:r>
                  <a:rPr lang="en-US" dirty="0"/>
                  <a:t> (not necessarily distinct), there is a unique polynomial P with real coefficients satisfying P(xi)=</a:t>
                </a:r>
                <a:r>
                  <a:rPr lang="en-US" dirty="0" err="1"/>
                  <a:t>yi</a:t>
                </a:r>
                <a:r>
                  <a:rPr lang="en-US" dirty="0"/>
                  <a:t> for </a:t>
                </a:r>
                <a:r>
                  <a:rPr lang="en-US" dirty="0" err="1"/>
                  <a:t>i</a:t>
                </a:r>
                <a:r>
                  <a:rPr lang="en-US" dirty="0"/>
                  <a:t> belongs to{1,2,..,n}, such that deg(P)&lt;n.</a:t>
                </a:r>
              </a:p>
              <a:p>
                <a:r>
                  <a:rPr lang="en-US" dirty="0"/>
                  <a:t>Suppose we have sequence of points: (1,3),(2,4) We find a polynomial that represent it as follows P(1)=3 , P(2)=4 </a:t>
                </a:r>
              </a:p>
              <a:p>
                <a:r>
                  <a:rPr lang="en-US" dirty="0"/>
                  <a:t>So P(x)=</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−2</m:t>
                        </m:r>
                      </m:num>
                      <m:den>
                        <m:r>
                          <a:rPr lang="en-US" b="0" i="1" smtClean="0">
                            <a:latin typeface="Cambria Math" panose="02040503050406030204" pitchFamily="18" charset="0"/>
                          </a:rPr>
                          <m:t>1−2</m:t>
                        </m:r>
                      </m:den>
                    </m:f>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−1</m:t>
                        </m:r>
                      </m:num>
                      <m:den>
                        <m:r>
                          <a:rPr lang="en-US" b="0" i="1" smtClean="0">
                            <a:latin typeface="Cambria Math" panose="02040503050406030204" pitchFamily="18" charset="0"/>
                          </a:rPr>
                          <m:t>2−1</m:t>
                        </m:r>
                      </m:den>
                    </m:f>
                    <m:r>
                      <a:rPr lang="en-US" b="0" i="1" smtClean="0">
                        <a:latin typeface="Cambria Math" panose="02040503050406030204" pitchFamily="18" charset="0"/>
                      </a:rPr>
                      <m:t>∗4</m:t>
                    </m:r>
                  </m:oMath>
                </a14:m>
                <a:endParaRPr lang="en-IN" dirty="0"/>
              </a:p>
            </p:txBody>
          </p:sp>
        </mc:Choice>
        <mc:Fallback xmlns="">
          <p:sp>
            <p:nvSpPr>
              <p:cNvPr id="3" name="Notes Placeholder 2"/>
              <p:cNvSpPr>
                <a:spLocks noGrp="1"/>
              </p:cNvSpPr>
              <p:nvPr>
                <p:ph type="body" idx="1"/>
              </p:nvPr>
            </p:nvSpPr>
            <p:spPr/>
            <p:txBody>
              <a:bodyPr/>
              <a:lstStyle/>
              <a:p>
                <a:r>
                  <a:rPr lang="en-US" dirty="0"/>
                  <a:t>The Lagrange interpolation formula is a way to find a polynomial which takes on certain values at arbitrary points.</a:t>
                </a:r>
              </a:p>
              <a:p>
                <a:r>
                  <a:rPr lang="en-US" dirty="0"/>
                  <a:t>Given n distinct real values x1,x2,…</a:t>
                </a:r>
                <a:r>
                  <a:rPr lang="en-US" dirty="0" err="1"/>
                  <a:t>xn</a:t>
                </a:r>
                <a:r>
                  <a:rPr lang="en-US" dirty="0"/>
                  <a:t> and n real values y1,y2,…,</a:t>
                </a:r>
                <a:r>
                  <a:rPr lang="en-US" dirty="0" err="1"/>
                  <a:t>yn</a:t>
                </a:r>
                <a:r>
                  <a:rPr lang="en-US" dirty="0"/>
                  <a:t> (not necessarily distinct), there is a unique polynomial P with real coefficients satisfying P(xi)=</a:t>
                </a:r>
                <a:r>
                  <a:rPr lang="en-US" dirty="0" err="1"/>
                  <a:t>yi</a:t>
                </a:r>
                <a:r>
                  <a:rPr lang="en-US" dirty="0"/>
                  <a:t> for </a:t>
                </a:r>
                <a:r>
                  <a:rPr lang="en-US" dirty="0" err="1"/>
                  <a:t>i</a:t>
                </a:r>
                <a:r>
                  <a:rPr lang="en-US" dirty="0"/>
                  <a:t> belongs to{1,2,..,n}, such that deg(P)&lt;n.</a:t>
                </a:r>
              </a:p>
              <a:p>
                <a:r>
                  <a:rPr lang="en-US" dirty="0"/>
                  <a:t>Suppose we have sequence of points: (1,3),(2,4) We find a polynomial that represent it as follows P(1)=3 , P(2)=4 </a:t>
                </a:r>
              </a:p>
              <a:p>
                <a:r>
                  <a:rPr lang="en-US" dirty="0"/>
                  <a:t>So P(x)=</a:t>
                </a:r>
                <a:r>
                  <a:rPr lang="en-US" i="0">
                    <a:latin typeface="Cambria Math" panose="02040503050406030204" pitchFamily="18" charset="0"/>
                  </a:rPr>
                  <a:t>(</a:t>
                </a:r>
                <a:r>
                  <a:rPr lang="en-US" b="0" i="0">
                    <a:latin typeface="Cambria Math" panose="02040503050406030204" pitchFamily="18" charset="0"/>
                  </a:rPr>
                  <a:t>𝑥−2)/(1−2)∗3+(𝑥−1)/(2−1)∗4</a:t>
                </a:r>
                <a:endParaRPr lang="en-IN" dirty="0"/>
              </a:p>
            </p:txBody>
          </p:sp>
        </mc:Fallback>
      </mc:AlternateContent>
      <p:sp>
        <p:nvSpPr>
          <p:cNvPr id="4" name="Slide Number Placeholder 3"/>
          <p:cNvSpPr>
            <a:spLocks noGrp="1"/>
          </p:cNvSpPr>
          <p:nvPr>
            <p:ph type="sldNum" sz="quarter" idx="5"/>
          </p:nvPr>
        </p:nvSpPr>
        <p:spPr/>
        <p:txBody>
          <a:bodyPr/>
          <a:lstStyle/>
          <a:p>
            <a:fld id="{0E853E4B-A599-4D7F-AAC6-B31E507A7F41}" type="slidenum">
              <a:rPr lang="en-IN" smtClean="0"/>
              <a:t>10</a:t>
            </a:fld>
            <a:endParaRPr lang="en-IN"/>
          </a:p>
        </p:txBody>
      </p:sp>
    </p:spTree>
    <p:extLst>
      <p:ext uri="{BB962C8B-B14F-4D97-AF65-F5344CB8AC3E}">
        <p14:creationId xmlns:p14="http://schemas.microsoft.com/office/powerpoint/2010/main" val="2091363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F1E4-1A3E-5DDC-BBD4-DF3E84DB468A}"/>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EFBD5F29-1167-06CB-CAD1-A4BE088F2F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4" name="Date Placeholder 3">
            <a:extLst>
              <a:ext uri="{FF2B5EF4-FFF2-40B4-BE49-F238E27FC236}">
                <a16:creationId xmlns:a16="http://schemas.microsoft.com/office/drawing/2014/main" id="{F2D458CC-DA8E-A1BD-D214-37082B703F5D}"/>
              </a:ext>
            </a:extLst>
          </p:cNvPr>
          <p:cNvSpPr>
            <a:spLocks noGrp="1"/>
          </p:cNvSpPr>
          <p:nvPr>
            <p:ph type="dt" sz="half" idx="10"/>
          </p:nvPr>
        </p:nvSpPr>
        <p:spPr/>
        <p:txBody>
          <a:bodyPr/>
          <a:lstStyle/>
          <a:p>
            <a:fld id="{9546E851-CD48-476C-822B-CDF01CE41BF1}" type="datetimeFigureOut">
              <a:rPr lang="en-IN" smtClean="0"/>
              <a:t>02-03-2023</a:t>
            </a:fld>
            <a:endParaRPr lang="en-IN"/>
          </a:p>
        </p:txBody>
      </p:sp>
      <p:sp>
        <p:nvSpPr>
          <p:cNvPr id="5" name="Footer Placeholder 4">
            <a:extLst>
              <a:ext uri="{FF2B5EF4-FFF2-40B4-BE49-F238E27FC236}">
                <a16:creationId xmlns:a16="http://schemas.microsoft.com/office/drawing/2014/main" id="{DA59A0E9-9A36-CDA5-9446-F460A3DAA8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0A1E36-7BAE-9E7A-0D1A-FE0806CA433F}"/>
              </a:ext>
            </a:extLst>
          </p:cNvPr>
          <p:cNvSpPr>
            <a:spLocks noGrp="1"/>
          </p:cNvSpPr>
          <p:nvPr>
            <p:ph type="sldNum" sz="quarter" idx="12"/>
          </p:nvPr>
        </p:nvSpPr>
        <p:spPr/>
        <p:txBody>
          <a:bodyPr/>
          <a:lstStyle/>
          <a:p>
            <a:fld id="{BA0345FC-CA26-4954-9E05-2A7492D43AC7}" type="slidenum">
              <a:rPr lang="en-IN" smtClean="0"/>
              <a:t>‹#›</a:t>
            </a:fld>
            <a:endParaRPr lang="en-IN"/>
          </a:p>
        </p:txBody>
      </p:sp>
    </p:spTree>
    <p:extLst>
      <p:ext uri="{BB962C8B-B14F-4D97-AF65-F5344CB8AC3E}">
        <p14:creationId xmlns:p14="http://schemas.microsoft.com/office/powerpoint/2010/main" val="3998812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D9701-E115-02D0-00D2-3A21087ABFA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FD87AAC-52BB-A7F0-30F3-31FAB45D98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310C1F-8DDD-3F60-AFEF-A49BE8B00070}"/>
              </a:ext>
            </a:extLst>
          </p:cNvPr>
          <p:cNvSpPr>
            <a:spLocks noGrp="1"/>
          </p:cNvSpPr>
          <p:nvPr>
            <p:ph type="dt" sz="half" idx="10"/>
          </p:nvPr>
        </p:nvSpPr>
        <p:spPr/>
        <p:txBody>
          <a:bodyPr/>
          <a:lstStyle/>
          <a:p>
            <a:fld id="{9546E851-CD48-476C-822B-CDF01CE41BF1}" type="datetimeFigureOut">
              <a:rPr lang="en-IN" smtClean="0"/>
              <a:t>02-03-2023</a:t>
            </a:fld>
            <a:endParaRPr lang="en-IN"/>
          </a:p>
        </p:txBody>
      </p:sp>
      <p:sp>
        <p:nvSpPr>
          <p:cNvPr id="5" name="Footer Placeholder 4">
            <a:extLst>
              <a:ext uri="{FF2B5EF4-FFF2-40B4-BE49-F238E27FC236}">
                <a16:creationId xmlns:a16="http://schemas.microsoft.com/office/drawing/2014/main" id="{A6F8E83F-DD12-B2DF-99F9-891FECA30D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4B7AC5-E893-3023-CA22-7FD0F36E11FC}"/>
              </a:ext>
            </a:extLst>
          </p:cNvPr>
          <p:cNvSpPr>
            <a:spLocks noGrp="1"/>
          </p:cNvSpPr>
          <p:nvPr>
            <p:ph type="sldNum" sz="quarter" idx="12"/>
          </p:nvPr>
        </p:nvSpPr>
        <p:spPr/>
        <p:txBody>
          <a:bodyPr/>
          <a:lstStyle/>
          <a:p>
            <a:fld id="{BA0345FC-CA26-4954-9E05-2A7492D43AC7}" type="slidenum">
              <a:rPr lang="en-IN" smtClean="0"/>
              <a:t>‹#›</a:t>
            </a:fld>
            <a:endParaRPr lang="en-IN"/>
          </a:p>
        </p:txBody>
      </p:sp>
    </p:spTree>
    <p:extLst>
      <p:ext uri="{BB962C8B-B14F-4D97-AF65-F5344CB8AC3E}">
        <p14:creationId xmlns:p14="http://schemas.microsoft.com/office/powerpoint/2010/main" val="1559405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C5F4B0-3D5D-C007-27FB-FDDAFD46F0B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44EAE7E-AB9A-1858-60A5-5517964BA1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ED731F-285A-80C9-308A-F5D0381FB8C5}"/>
              </a:ext>
            </a:extLst>
          </p:cNvPr>
          <p:cNvSpPr>
            <a:spLocks noGrp="1"/>
          </p:cNvSpPr>
          <p:nvPr>
            <p:ph type="dt" sz="half" idx="10"/>
          </p:nvPr>
        </p:nvSpPr>
        <p:spPr/>
        <p:txBody>
          <a:bodyPr/>
          <a:lstStyle/>
          <a:p>
            <a:fld id="{9546E851-CD48-476C-822B-CDF01CE41BF1}" type="datetimeFigureOut">
              <a:rPr lang="en-IN" smtClean="0"/>
              <a:t>02-03-2023</a:t>
            </a:fld>
            <a:endParaRPr lang="en-IN"/>
          </a:p>
        </p:txBody>
      </p:sp>
      <p:sp>
        <p:nvSpPr>
          <p:cNvPr id="5" name="Footer Placeholder 4">
            <a:extLst>
              <a:ext uri="{FF2B5EF4-FFF2-40B4-BE49-F238E27FC236}">
                <a16:creationId xmlns:a16="http://schemas.microsoft.com/office/drawing/2014/main" id="{0997ACA0-352A-B4F0-ADB3-C372F6F2AE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1142B6-1A11-CF5B-6A6B-7B807C72E8D5}"/>
              </a:ext>
            </a:extLst>
          </p:cNvPr>
          <p:cNvSpPr>
            <a:spLocks noGrp="1"/>
          </p:cNvSpPr>
          <p:nvPr>
            <p:ph type="sldNum" sz="quarter" idx="12"/>
          </p:nvPr>
        </p:nvSpPr>
        <p:spPr/>
        <p:txBody>
          <a:bodyPr/>
          <a:lstStyle/>
          <a:p>
            <a:fld id="{BA0345FC-CA26-4954-9E05-2A7492D43AC7}" type="slidenum">
              <a:rPr lang="en-IN" smtClean="0"/>
              <a:t>‹#›</a:t>
            </a:fld>
            <a:endParaRPr lang="en-IN"/>
          </a:p>
        </p:txBody>
      </p:sp>
    </p:spTree>
    <p:extLst>
      <p:ext uri="{BB962C8B-B14F-4D97-AF65-F5344CB8AC3E}">
        <p14:creationId xmlns:p14="http://schemas.microsoft.com/office/powerpoint/2010/main" val="2361912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813E2-644F-59FE-94E7-6A5FEDB1F5A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2FF81A-72A6-F0BA-36DD-ABAE251D7D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37B556-E88A-039D-E2C3-CF3EDDFA2B85}"/>
              </a:ext>
            </a:extLst>
          </p:cNvPr>
          <p:cNvSpPr>
            <a:spLocks noGrp="1"/>
          </p:cNvSpPr>
          <p:nvPr>
            <p:ph type="dt" sz="half" idx="10"/>
          </p:nvPr>
        </p:nvSpPr>
        <p:spPr/>
        <p:txBody>
          <a:bodyPr/>
          <a:lstStyle/>
          <a:p>
            <a:fld id="{9546E851-CD48-476C-822B-CDF01CE41BF1}" type="datetimeFigureOut">
              <a:rPr lang="en-IN" smtClean="0"/>
              <a:t>02-03-2023</a:t>
            </a:fld>
            <a:endParaRPr lang="en-IN"/>
          </a:p>
        </p:txBody>
      </p:sp>
      <p:sp>
        <p:nvSpPr>
          <p:cNvPr id="5" name="Footer Placeholder 4">
            <a:extLst>
              <a:ext uri="{FF2B5EF4-FFF2-40B4-BE49-F238E27FC236}">
                <a16:creationId xmlns:a16="http://schemas.microsoft.com/office/drawing/2014/main" id="{00220DF3-B6F0-69A5-4114-DB19D56F76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B5D5D5-F47E-2E3D-9C6F-1CD436EAD78C}"/>
              </a:ext>
            </a:extLst>
          </p:cNvPr>
          <p:cNvSpPr>
            <a:spLocks noGrp="1"/>
          </p:cNvSpPr>
          <p:nvPr>
            <p:ph type="sldNum" sz="quarter" idx="12"/>
          </p:nvPr>
        </p:nvSpPr>
        <p:spPr/>
        <p:txBody>
          <a:bodyPr/>
          <a:lstStyle/>
          <a:p>
            <a:fld id="{BA0345FC-CA26-4954-9E05-2A7492D43AC7}" type="slidenum">
              <a:rPr lang="en-IN" smtClean="0"/>
              <a:t>‹#›</a:t>
            </a:fld>
            <a:endParaRPr lang="en-IN"/>
          </a:p>
        </p:txBody>
      </p:sp>
    </p:spTree>
    <p:extLst>
      <p:ext uri="{BB962C8B-B14F-4D97-AF65-F5344CB8AC3E}">
        <p14:creationId xmlns:p14="http://schemas.microsoft.com/office/powerpoint/2010/main" val="2137657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31670-32DA-C8AB-2A8E-C323218F9A02}"/>
              </a:ext>
            </a:extLst>
          </p:cNvPr>
          <p:cNvSpPr>
            <a:spLocks noGrp="1"/>
          </p:cNvSpPr>
          <p:nvPr>
            <p:ph type="title"/>
          </p:nvPr>
        </p:nvSpPr>
        <p:spPr>
          <a:xfrm>
            <a:off x="831850" y="1709738"/>
            <a:ext cx="10515600" cy="2852737"/>
          </a:xfrm>
        </p:spPr>
        <p:txBody>
          <a:bodyPr anchor="b"/>
          <a:lstStyle>
            <a:lvl1pPr>
              <a:defRPr sz="4400"/>
            </a:lvl1p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7C38357F-B02F-A857-4FB2-B6A02C4443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A31A8630-1459-0F91-A863-E69C8CDE7ABE}"/>
              </a:ext>
            </a:extLst>
          </p:cNvPr>
          <p:cNvSpPr>
            <a:spLocks noGrp="1"/>
          </p:cNvSpPr>
          <p:nvPr>
            <p:ph type="dt" sz="half" idx="10"/>
          </p:nvPr>
        </p:nvSpPr>
        <p:spPr/>
        <p:txBody>
          <a:bodyPr/>
          <a:lstStyle/>
          <a:p>
            <a:fld id="{9546E851-CD48-476C-822B-CDF01CE41BF1}" type="datetimeFigureOut">
              <a:rPr lang="en-IN" smtClean="0"/>
              <a:t>02-03-2023</a:t>
            </a:fld>
            <a:endParaRPr lang="en-IN"/>
          </a:p>
        </p:txBody>
      </p:sp>
      <p:sp>
        <p:nvSpPr>
          <p:cNvPr id="5" name="Footer Placeholder 4">
            <a:extLst>
              <a:ext uri="{FF2B5EF4-FFF2-40B4-BE49-F238E27FC236}">
                <a16:creationId xmlns:a16="http://schemas.microsoft.com/office/drawing/2014/main" id="{F4135FF7-64A8-D761-B8D6-F5BA1D080E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49BBE9-FC93-7FFE-0C1D-4FD1E92DB011}"/>
              </a:ext>
            </a:extLst>
          </p:cNvPr>
          <p:cNvSpPr>
            <a:spLocks noGrp="1"/>
          </p:cNvSpPr>
          <p:nvPr>
            <p:ph type="sldNum" sz="quarter" idx="12"/>
          </p:nvPr>
        </p:nvSpPr>
        <p:spPr/>
        <p:txBody>
          <a:bodyPr/>
          <a:lstStyle/>
          <a:p>
            <a:fld id="{BA0345FC-CA26-4954-9E05-2A7492D43AC7}" type="slidenum">
              <a:rPr lang="en-IN" smtClean="0"/>
              <a:t>‹#›</a:t>
            </a:fld>
            <a:endParaRPr lang="en-IN"/>
          </a:p>
        </p:txBody>
      </p:sp>
    </p:spTree>
    <p:extLst>
      <p:ext uri="{BB962C8B-B14F-4D97-AF65-F5344CB8AC3E}">
        <p14:creationId xmlns:p14="http://schemas.microsoft.com/office/powerpoint/2010/main" val="4131453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6B8D7-853A-282D-E90B-2010BB2F44CE}"/>
              </a:ext>
            </a:extLst>
          </p:cNvPr>
          <p:cNvSpPr>
            <a:spLocks noGrp="1"/>
          </p:cNvSpPr>
          <p:nvPr>
            <p:ph type="title"/>
          </p:nvPr>
        </p:nvSpPr>
        <p:spPr/>
        <p:txBody>
          <a:body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EBCA9F0E-746A-89BA-77A7-B383511C02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BDF01ED-BF2A-D0D0-C316-00FB4DD083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F510125-2890-5177-8D27-46036657EB3F}"/>
              </a:ext>
            </a:extLst>
          </p:cNvPr>
          <p:cNvSpPr>
            <a:spLocks noGrp="1"/>
          </p:cNvSpPr>
          <p:nvPr>
            <p:ph type="dt" sz="half" idx="10"/>
          </p:nvPr>
        </p:nvSpPr>
        <p:spPr/>
        <p:txBody>
          <a:bodyPr/>
          <a:lstStyle/>
          <a:p>
            <a:fld id="{9546E851-CD48-476C-822B-CDF01CE41BF1}" type="datetimeFigureOut">
              <a:rPr lang="en-IN" smtClean="0"/>
              <a:t>02-03-2023</a:t>
            </a:fld>
            <a:endParaRPr lang="en-IN"/>
          </a:p>
        </p:txBody>
      </p:sp>
      <p:sp>
        <p:nvSpPr>
          <p:cNvPr id="6" name="Footer Placeholder 5">
            <a:extLst>
              <a:ext uri="{FF2B5EF4-FFF2-40B4-BE49-F238E27FC236}">
                <a16:creationId xmlns:a16="http://schemas.microsoft.com/office/drawing/2014/main" id="{6C7C1F4D-3B85-F21F-88E7-AD20E52D2A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485071-2BFF-0C63-F777-14B5D21E046C}"/>
              </a:ext>
            </a:extLst>
          </p:cNvPr>
          <p:cNvSpPr>
            <a:spLocks noGrp="1"/>
          </p:cNvSpPr>
          <p:nvPr>
            <p:ph type="sldNum" sz="quarter" idx="12"/>
          </p:nvPr>
        </p:nvSpPr>
        <p:spPr/>
        <p:txBody>
          <a:bodyPr/>
          <a:lstStyle/>
          <a:p>
            <a:fld id="{BA0345FC-CA26-4954-9E05-2A7492D43AC7}" type="slidenum">
              <a:rPr lang="en-IN" smtClean="0"/>
              <a:t>‹#›</a:t>
            </a:fld>
            <a:endParaRPr lang="en-IN"/>
          </a:p>
        </p:txBody>
      </p:sp>
    </p:spTree>
    <p:extLst>
      <p:ext uri="{BB962C8B-B14F-4D97-AF65-F5344CB8AC3E}">
        <p14:creationId xmlns:p14="http://schemas.microsoft.com/office/powerpoint/2010/main" val="1919817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FE00A-A944-E72A-82CA-795BEF2E7E9F}"/>
              </a:ext>
            </a:extLst>
          </p:cNvPr>
          <p:cNvSpPr>
            <a:spLocks noGrp="1"/>
          </p:cNvSpPr>
          <p:nvPr>
            <p:ph type="title"/>
          </p:nvPr>
        </p:nvSpPr>
        <p:spPr>
          <a:xfrm>
            <a:off x="839788" y="365125"/>
            <a:ext cx="10515600" cy="1325563"/>
          </a:xfrm>
        </p:spPr>
        <p:txBody>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589C453A-BE52-C9C8-23B1-01D0C0F2D4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952D1A7-0A6D-41DB-4A34-408FF8036531}"/>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Text Placeholder 4">
            <a:extLst>
              <a:ext uri="{FF2B5EF4-FFF2-40B4-BE49-F238E27FC236}">
                <a16:creationId xmlns:a16="http://schemas.microsoft.com/office/drawing/2014/main" id="{837668B6-B8EC-0ACE-0258-4E34AA238D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DA416D-DE33-65DD-94FE-4C3153319C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EA54641-CF70-BB43-79A2-FC66FE95DFD3}"/>
              </a:ext>
            </a:extLst>
          </p:cNvPr>
          <p:cNvSpPr>
            <a:spLocks noGrp="1"/>
          </p:cNvSpPr>
          <p:nvPr>
            <p:ph type="dt" sz="half" idx="10"/>
          </p:nvPr>
        </p:nvSpPr>
        <p:spPr/>
        <p:txBody>
          <a:bodyPr/>
          <a:lstStyle/>
          <a:p>
            <a:fld id="{9546E851-CD48-476C-822B-CDF01CE41BF1}" type="datetimeFigureOut">
              <a:rPr lang="en-IN" smtClean="0"/>
              <a:t>02-03-2023</a:t>
            </a:fld>
            <a:endParaRPr lang="en-IN"/>
          </a:p>
        </p:txBody>
      </p:sp>
      <p:sp>
        <p:nvSpPr>
          <p:cNvPr id="8" name="Footer Placeholder 7">
            <a:extLst>
              <a:ext uri="{FF2B5EF4-FFF2-40B4-BE49-F238E27FC236}">
                <a16:creationId xmlns:a16="http://schemas.microsoft.com/office/drawing/2014/main" id="{2E32C0A4-0E3A-F7FB-2702-B094000C127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3422A75-8DDF-7619-2175-AD5393F5F0D0}"/>
              </a:ext>
            </a:extLst>
          </p:cNvPr>
          <p:cNvSpPr>
            <a:spLocks noGrp="1"/>
          </p:cNvSpPr>
          <p:nvPr>
            <p:ph type="sldNum" sz="quarter" idx="12"/>
          </p:nvPr>
        </p:nvSpPr>
        <p:spPr/>
        <p:txBody>
          <a:bodyPr/>
          <a:lstStyle/>
          <a:p>
            <a:fld id="{BA0345FC-CA26-4954-9E05-2A7492D43AC7}" type="slidenum">
              <a:rPr lang="en-IN" smtClean="0"/>
              <a:t>‹#›</a:t>
            </a:fld>
            <a:endParaRPr lang="en-IN"/>
          </a:p>
        </p:txBody>
      </p:sp>
    </p:spTree>
    <p:extLst>
      <p:ext uri="{BB962C8B-B14F-4D97-AF65-F5344CB8AC3E}">
        <p14:creationId xmlns:p14="http://schemas.microsoft.com/office/powerpoint/2010/main" val="932590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2F8FB-5051-D093-743F-373CDEBDE40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5B8D540-846F-A419-8478-1495BEC6E249}"/>
              </a:ext>
            </a:extLst>
          </p:cNvPr>
          <p:cNvSpPr>
            <a:spLocks noGrp="1"/>
          </p:cNvSpPr>
          <p:nvPr>
            <p:ph type="dt" sz="half" idx="10"/>
          </p:nvPr>
        </p:nvSpPr>
        <p:spPr/>
        <p:txBody>
          <a:bodyPr/>
          <a:lstStyle/>
          <a:p>
            <a:fld id="{9546E851-CD48-476C-822B-CDF01CE41BF1}" type="datetimeFigureOut">
              <a:rPr lang="en-IN" smtClean="0"/>
              <a:t>02-03-2023</a:t>
            </a:fld>
            <a:endParaRPr lang="en-IN"/>
          </a:p>
        </p:txBody>
      </p:sp>
      <p:sp>
        <p:nvSpPr>
          <p:cNvPr id="4" name="Footer Placeholder 3">
            <a:extLst>
              <a:ext uri="{FF2B5EF4-FFF2-40B4-BE49-F238E27FC236}">
                <a16:creationId xmlns:a16="http://schemas.microsoft.com/office/drawing/2014/main" id="{1C5A9699-0440-92BE-8A19-B722BD31FF8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07945EC-AFA6-E204-84D8-ECF1B59C6C62}"/>
              </a:ext>
            </a:extLst>
          </p:cNvPr>
          <p:cNvSpPr>
            <a:spLocks noGrp="1"/>
          </p:cNvSpPr>
          <p:nvPr>
            <p:ph type="sldNum" sz="quarter" idx="12"/>
          </p:nvPr>
        </p:nvSpPr>
        <p:spPr/>
        <p:txBody>
          <a:bodyPr/>
          <a:lstStyle/>
          <a:p>
            <a:fld id="{BA0345FC-CA26-4954-9E05-2A7492D43AC7}" type="slidenum">
              <a:rPr lang="en-IN" smtClean="0"/>
              <a:t>‹#›</a:t>
            </a:fld>
            <a:endParaRPr lang="en-IN"/>
          </a:p>
        </p:txBody>
      </p:sp>
    </p:spTree>
    <p:extLst>
      <p:ext uri="{BB962C8B-B14F-4D97-AF65-F5344CB8AC3E}">
        <p14:creationId xmlns:p14="http://schemas.microsoft.com/office/powerpoint/2010/main" val="2529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3F71A4-B91C-9CC8-E0F7-962FFB213DBC}"/>
              </a:ext>
            </a:extLst>
          </p:cNvPr>
          <p:cNvSpPr>
            <a:spLocks noGrp="1"/>
          </p:cNvSpPr>
          <p:nvPr>
            <p:ph type="dt" sz="half" idx="10"/>
          </p:nvPr>
        </p:nvSpPr>
        <p:spPr/>
        <p:txBody>
          <a:bodyPr/>
          <a:lstStyle/>
          <a:p>
            <a:fld id="{9546E851-CD48-476C-822B-CDF01CE41BF1}" type="datetimeFigureOut">
              <a:rPr lang="en-IN" smtClean="0"/>
              <a:t>02-03-2023</a:t>
            </a:fld>
            <a:endParaRPr lang="en-IN"/>
          </a:p>
        </p:txBody>
      </p:sp>
      <p:sp>
        <p:nvSpPr>
          <p:cNvPr id="3" name="Footer Placeholder 2">
            <a:extLst>
              <a:ext uri="{FF2B5EF4-FFF2-40B4-BE49-F238E27FC236}">
                <a16:creationId xmlns:a16="http://schemas.microsoft.com/office/drawing/2014/main" id="{46EC8675-CE6A-4FD0-3526-E8F24FD831E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4BDF7F0-E6EE-A622-6F21-003EDCECAB28}"/>
              </a:ext>
            </a:extLst>
          </p:cNvPr>
          <p:cNvSpPr>
            <a:spLocks noGrp="1"/>
          </p:cNvSpPr>
          <p:nvPr>
            <p:ph type="sldNum" sz="quarter" idx="12"/>
          </p:nvPr>
        </p:nvSpPr>
        <p:spPr/>
        <p:txBody>
          <a:bodyPr/>
          <a:lstStyle/>
          <a:p>
            <a:fld id="{BA0345FC-CA26-4954-9E05-2A7492D43AC7}" type="slidenum">
              <a:rPr lang="en-IN" smtClean="0"/>
              <a:t>‹#›</a:t>
            </a:fld>
            <a:endParaRPr lang="en-IN"/>
          </a:p>
        </p:txBody>
      </p:sp>
    </p:spTree>
    <p:extLst>
      <p:ext uri="{BB962C8B-B14F-4D97-AF65-F5344CB8AC3E}">
        <p14:creationId xmlns:p14="http://schemas.microsoft.com/office/powerpoint/2010/main" val="1825274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7623-CE67-115E-BC56-C8E9FF7A45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96734D5-13C9-D9E2-DA8B-0CB234019E99}"/>
              </a:ext>
            </a:extLst>
          </p:cNvPr>
          <p:cNvSpPr>
            <a:spLocks noGrp="1"/>
          </p:cNvSpPr>
          <p:nvPr>
            <p:ph idx="1"/>
          </p:nvPr>
        </p:nvSpPr>
        <p:spPr>
          <a:xfrm>
            <a:off x="5183188" y="987425"/>
            <a:ext cx="6172200" cy="4873625"/>
          </a:xfrm>
        </p:spPr>
        <p:txBody>
          <a:bodyPr/>
          <a:lstStyle>
            <a:lvl1pPr>
              <a:defRPr sz="3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ext Placeholder 3">
            <a:extLst>
              <a:ext uri="{FF2B5EF4-FFF2-40B4-BE49-F238E27FC236}">
                <a16:creationId xmlns:a16="http://schemas.microsoft.com/office/drawing/2014/main" id="{41307C2B-D2CE-9469-214A-AC7CADDE37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CD14CE-138A-BD7F-74B4-156C085EE1FA}"/>
              </a:ext>
            </a:extLst>
          </p:cNvPr>
          <p:cNvSpPr>
            <a:spLocks noGrp="1"/>
          </p:cNvSpPr>
          <p:nvPr>
            <p:ph type="dt" sz="half" idx="10"/>
          </p:nvPr>
        </p:nvSpPr>
        <p:spPr/>
        <p:txBody>
          <a:bodyPr/>
          <a:lstStyle/>
          <a:p>
            <a:fld id="{9546E851-CD48-476C-822B-CDF01CE41BF1}" type="datetimeFigureOut">
              <a:rPr lang="en-IN" smtClean="0"/>
              <a:t>02-03-2023</a:t>
            </a:fld>
            <a:endParaRPr lang="en-IN"/>
          </a:p>
        </p:txBody>
      </p:sp>
      <p:sp>
        <p:nvSpPr>
          <p:cNvPr id="6" name="Footer Placeholder 5">
            <a:extLst>
              <a:ext uri="{FF2B5EF4-FFF2-40B4-BE49-F238E27FC236}">
                <a16:creationId xmlns:a16="http://schemas.microsoft.com/office/drawing/2014/main" id="{37FEC69B-B406-B77C-B6DE-C89F324CD49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DA361C-4217-A734-0B41-1264486AA1F0}"/>
              </a:ext>
            </a:extLst>
          </p:cNvPr>
          <p:cNvSpPr>
            <a:spLocks noGrp="1"/>
          </p:cNvSpPr>
          <p:nvPr>
            <p:ph type="sldNum" sz="quarter" idx="12"/>
          </p:nvPr>
        </p:nvSpPr>
        <p:spPr/>
        <p:txBody>
          <a:bodyPr/>
          <a:lstStyle/>
          <a:p>
            <a:fld id="{BA0345FC-CA26-4954-9E05-2A7492D43AC7}" type="slidenum">
              <a:rPr lang="en-IN" smtClean="0"/>
              <a:t>‹#›</a:t>
            </a:fld>
            <a:endParaRPr lang="en-IN"/>
          </a:p>
        </p:txBody>
      </p:sp>
    </p:spTree>
    <p:extLst>
      <p:ext uri="{BB962C8B-B14F-4D97-AF65-F5344CB8AC3E}">
        <p14:creationId xmlns:p14="http://schemas.microsoft.com/office/powerpoint/2010/main" val="353694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08A80-E70B-262B-6287-3DA3A3AFDF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56229ED-285E-093F-DD33-FEF3123ADF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9506F1D-6F69-9D5B-CF8D-8A00460579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3D3592-05FD-1DF3-B458-E42282839B95}"/>
              </a:ext>
            </a:extLst>
          </p:cNvPr>
          <p:cNvSpPr>
            <a:spLocks noGrp="1"/>
          </p:cNvSpPr>
          <p:nvPr>
            <p:ph type="dt" sz="half" idx="10"/>
          </p:nvPr>
        </p:nvSpPr>
        <p:spPr/>
        <p:txBody>
          <a:bodyPr/>
          <a:lstStyle/>
          <a:p>
            <a:fld id="{9546E851-CD48-476C-822B-CDF01CE41BF1}" type="datetimeFigureOut">
              <a:rPr lang="en-IN" smtClean="0"/>
              <a:t>02-03-2023</a:t>
            </a:fld>
            <a:endParaRPr lang="en-IN"/>
          </a:p>
        </p:txBody>
      </p:sp>
      <p:sp>
        <p:nvSpPr>
          <p:cNvPr id="6" name="Footer Placeholder 5">
            <a:extLst>
              <a:ext uri="{FF2B5EF4-FFF2-40B4-BE49-F238E27FC236}">
                <a16:creationId xmlns:a16="http://schemas.microsoft.com/office/drawing/2014/main" id="{D463D24F-7BE1-8CD1-D595-95A0202790B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A9D03E-2A8D-9370-B61C-2518182B36D1}"/>
              </a:ext>
            </a:extLst>
          </p:cNvPr>
          <p:cNvSpPr>
            <a:spLocks noGrp="1"/>
          </p:cNvSpPr>
          <p:nvPr>
            <p:ph type="sldNum" sz="quarter" idx="12"/>
          </p:nvPr>
        </p:nvSpPr>
        <p:spPr/>
        <p:txBody>
          <a:bodyPr/>
          <a:lstStyle/>
          <a:p>
            <a:fld id="{BA0345FC-CA26-4954-9E05-2A7492D43AC7}" type="slidenum">
              <a:rPr lang="en-IN" smtClean="0"/>
              <a:t>‹#›</a:t>
            </a:fld>
            <a:endParaRPr lang="en-IN"/>
          </a:p>
        </p:txBody>
      </p:sp>
    </p:spTree>
    <p:extLst>
      <p:ext uri="{BB962C8B-B14F-4D97-AF65-F5344CB8AC3E}">
        <p14:creationId xmlns:p14="http://schemas.microsoft.com/office/powerpoint/2010/main" val="1932609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B7A5AE-80D7-C800-CC45-B55DB14D45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0A2784BF-3A42-7A4A-C414-C5AA846C68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4738B21A-C996-4DA2-A09F-B9D3A84524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46E851-CD48-476C-822B-CDF01CE41BF1}" type="datetimeFigureOut">
              <a:rPr lang="en-IN" smtClean="0"/>
              <a:t>02-03-2023</a:t>
            </a:fld>
            <a:endParaRPr lang="en-IN"/>
          </a:p>
        </p:txBody>
      </p:sp>
      <p:sp>
        <p:nvSpPr>
          <p:cNvPr id="5" name="Footer Placeholder 4">
            <a:extLst>
              <a:ext uri="{FF2B5EF4-FFF2-40B4-BE49-F238E27FC236}">
                <a16:creationId xmlns:a16="http://schemas.microsoft.com/office/drawing/2014/main" id="{A3A166DC-B0BA-B266-0A4E-C618D61788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6492573-D445-0DA0-E258-E58C57511C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345FC-CA26-4954-9E05-2A7492D43AC7}" type="slidenum">
              <a:rPr lang="en-IN" smtClean="0"/>
              <a:t>‹#›</a:t>
            </a:fld>
            <a:endParaRPr lang="en-IN"/>
          </a:p>
        </p:txBody>
      </p:sp>
    </p:spTree>
    <p:extLst>
      <p:ext uri="{BB962C8B-B14F-4D97-AF65-F5344CB8AC3E}">
        <p14:creationId xmlns:p14="http://schemas.microsoft.com/office/powerpoint/2010/main" val="319364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C09291-38DF-FB84-77D5-56D443D38637}"/>
              </a:ext>
            </a:extLst>
          </p:cNvPr>
          <p:cNvSpPr txBox="1"/>
          <p:nvPr/>
        </p:nvSpPr>
        <p:spPr>
          <a:xfrm>
            <a:off x="143435" y="224116"/>
            <a:ext cx="4087907" cy="2185214"/>
          </a:xfrm>
          <a:prstGeom prst="rect">
            <a:avLst/>
          </a:prstGeom>
          <a:noFill/>
        </p:spPr>
        <p:txBody>
          <a:bodyPr wrap="square" rtlCol="0">
            <a:spAutoFit/>
          </a:bodyPr>
          <a:lstStyle/>
          <a:p>
            <a:pPr algn="ctr"/>
            <a:r>
              <a:rPr lang="en-US" sz="3600" dirty="0"/>
              <a:t>Biometric Template</a:t>
            </a:r>
          </a:p>
          <a:p>
            <a:pPr algn="ctr"/>
            <a:r>
              <a:rPr lang="en-US" sz="3600" dirty="0"/>
              <a:t>Security</a:t>
            </a:r>
          </a:p>
          <a:p>
            <a:pPr algn="ctr"/>
            <a:r>
              <a:rPr lang="en-US" sz="2800" dirty="0"/>
              <a:t>Using</a:t>
            </a:r>
            <a:endParaRPr lang="en-US" sz="3600" dirty="0"/>
          </a:p>
          <a:p>
            <a:pPr algn="ctr"/>
            <a:r>
              <a:rPr lang="en-US" sz="3600" dirty="0"/>
              <a:t>Fuzzy Vault</a:t>
            </a:r>
            <a:endParaRPr lang="en-IN" sz="3600" dirty="0"/>
          </a:p>
        </p:txBody>
      </p:sp>
      <p:pic>
        <p:nvPicPr>
          <p:cNvPr id="1030" name="Picture 6" descr="What Is Biometric Authentication? 3 Trends for 2021">
            <a:extLst>
              <a:ext uri="{FF2B5EF4-FFF2-40B4-BE49-F238E27FC236}">
                <a16:creationId xmlns:a16="http://schemas.microsoft.com/office/drawing/2014/main" id="{C449DE9A-2B9B-D602-ECFE-7169BAF425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4424" y="86910"/>
            <a:ext cx="7584141" cy="6684179"/>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90359613-207A-A316-6ECE-F55F54588A16}"/>
              </a:ext>
            </a:extLst>
          </p:cNvPr>
          <p:cNvCxnSpPr/>
          <p:nvPr/>
        </p:nvCxnSpPr>
        <p:spPr>
          <a:xfrm>
            <a:off x="385482" y="2662518"/>
            <a:ext cx="3845860"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TextBox 6">
            <a:extLst>
              <a:ext uri="{FF2B5EF4-FFF2-40B4-BE49-F238E27FC236}">
                <a16:creationId xmlns:a16="http://schemas.microsoft.com/office/drawing/2014/main" id="{990E44DB-03FB-A07E-3070-7B874C2A7F72}"/>
              </a:ext>
            </a:extLst>
          </p:cNvPr>
          <p:cNvSpPr txBox="1"/>
          <p:nvPr/>
        </p:nvSpPr>
        <p:spPr>
          <a:xfrm>
            <a:off x="358589" y="5265404"/>
            <a:ext cx="3783106" cy="1446550"/>
          </a:xfrm>
          <a:prstGeom prst="rect">
            <a:avLst/>
          </a:prstGeom>
          <a:noFill/>
        </p:spPr>
        <p:txBody>
          <a:bodyPr wrap="square" rtlCol="0">
            <a:spAutoFit/>
          </a:bodyPr>
          <a:lstStyle/>
          <a:p>
            <a:r>
              <a:rPr lang="en-US" sz="2400" i="1" u="sng" dirty="0"/>
              <a:t>Presented by:</a:t>
            </a:r>
          </a:p>
          <a:p>
            <a:pPr marL="342900" indent="-342900">
              <a:buFont typeface="Wingdings" panose="05000000000000000000" pitchFamily="2" charset="2"/>
              <a:buChar char="Ø"/>
            </a:pPr>
            <a:r>
              <a:rPr lang="en-US" sz="2400" i="1" dirty="0"/>
              <a:t>Avishek Arora</a:t>
            </a:r>
          </a:p>
          <a:p>
            <a:pPr marL="342900" indent="-342900">
              <a:buFont typeface="Wingdings" panose="05000000000000000000" pitchFamily="2" charset="2"/>
              <a:buChar char="Ø"/>
            </a:pPr>
            <a:r>
              <a:rPr lang="en-US" sz="2400" i="1" dirty="0"/>
              <a:t>Arihant Jammar</a:t>
            </a:r>
          </a:p>
          <a:p>
            <a:pPr algn="r"/>
            <a:r>
              <a:rPr lang="en-US" sz="1600" i="1" dirty="0"/>
              <a:t>Date: 02-03-2023</a:t>
            </a:r>
            <a:endParaRPr lang="en-IN" sz="1600" i="1" dirty="0"/>
          </a:p>
        </p:txBody>
      </p:sp>
    </p:spTree>
    <p:extLst>
      <p:ext uri="{BB962C8B-B14F-4D97-AF65-F5344CB8AC3E}">
        <p14:creationId xmlns:p14="http://schemas.microsoft.com/office/powerpoint/2010/main" val="2032456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12377" y="221690"/>
            <a:ext cx="11501718" cy="728569"/>
          </a:xfrm>
        </p:spPr>
        <p:txBody>
          <a:bodyPr/>
          <a:lstStyle/>
          <a:p>
            <a:r>
              <a:rPr lang="en-US" dirty="0"/>
              <a:t>Fuzzy Vault Implementation</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12377" y="1030940"/>
                <a:ext cx="11501718" cy="5719816"/>
              </a:xfrm>
            </p:spPr>
            <p:txBody>
              <a:bodyPr>
                <a:normAutofit/>
              </a:bodyPr>
              <a:lstStyle/>
              <a:p>
                <a:r>
                  <a:rPr lang="en-US" sz="2400" dirty="0"/>
                  <a:t>The fingerprint is preprocessed and minutiae points are extracted. Minutiae Points are local ridge characteristics (bifurcation and ending) in a fingerprint. Location and Orientation attributes of a minutiae points are used.  These are represented as a                 3-tuple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𝑣</m:t>
                        </m:r>
                        <m:r>
                          <a:rPr lang="en-US" sz="2400" b="0" i="1" smtClean="0">
                            <a:latin typeface="Cambria Math" panose="02040503050406030204" pitchFamily="18" charset="0"/>
                          </a:rPr>
                          <m:t>,</m:t>
                        </m:r>
                        <m:r>
                          <m:rPr>
                            <m:sty m:val="p"/>
                          </m:rPr>
                          <a:rPr lang="el-GR" sz="2400" b="0" i="1" smtClean="0">
                            <a:latin typeface="Cambria Math" panose="02040503050406030204" pitchFamily="18" charset="0"/>
                          </a:rPr>
                          <m:t>θ</m:t>
                        </m:r>
                      </m:e>
                    </m:d>
                  </m:oMath>
                </a14:m>
                <a:r>
                  <a:rPr lang="en-US" sz="2400" dirty="0"/>
                  <a:t>, where u and v indicate the row and column indices in the image, and </a:t>
                </a:r>
                <a14:m>
                  <m:oMath xmlns:m="http://schemas.openxmlformats.org/officeDocument/2006/math">
                    <m:r>
                      <m:rPr>
                        <m:sty m:val="p"/>
                      </m:rPr>
                      <a:rPr lang="el-GR" sz="2400" i="1">
                        <a:latin typeface="Cambria Math" panose="02040503050406030204" pitchFamily="18" charset="0"/>
                      </a:rPr>
                      <m:t>θ</m:t>
                    </m:r>
                  </m:oMath>
                </a14:m>
                <a:r>
                  <a:rPr lang="en-US" sz="2400" dirty="0"/>
                  <a:t> represents the orientation of the minutiae with  respect to the horizontal axis</a:t>
                </a:r>
                <a14:m>
                  <m:oMath xmlns:m="http://schemas.openxmlformats.org/officeDocument/2006/math">
                    <m:r>
                      <a:rPr lang="en-US" sz="2400" b="0" i="0" dirty="0" smtClean="0">
                        <a:latin typeface="Cambria Math" panose="02040503050406030204" pitchFamily="18" charset="0"/>
                      </a:rPr>
                      <m:t>(</m:t>
                    </m:r>
                    <m:r>
                      <m:rPr>
                        <m:nor/>
                      </m:rPr>
                      <a:rPr lang="en-US" sz="2400" dirty="0"/>
                      <m:t>1≤</m:t>
                    </m:r>
                    <m:r>
                      <m:rPr>
                        <m:nor/>
                      </m:rPr>
                      <a:rPr lang="el-GR" sz="2400" dirty="0"/>
                      <m:t> </m:t>
                    </m:r>
                    <m:r>
                      <m:rPr>
                        <m:sty m:val="p"/>
                      </m:rPr>
                      <a:rPr lang="el-GR" sz="2400" i="1">
                        <a:latin typeface="Cambria Math" panose="02040503050406030204" pitchFamily="18" charset="0"/>
                      </a:rPr>
                      <m:t>θ</m:t>
                    </m:r>
                    <m:r>
                      <a:rPr lang="el-GR" sz="2400" i="1">
                        <a:latin typeface="Cambria Math" panose="02040503050406030204" pitchFamily="18" charset="0"/>
                      </a:rPr>
                      <m:t> </m:t>
                    </m:r>
                    <m:r>
                      <m:rPr>
                        <m:nor/>
                      </m:rPr>
                      <a:rPr lang="en-US" sz="2400" dirty="0"/>
                      <m:t>≤360</m:t>
                    </m:r>
                    <m:r>
                      <m:rPr>
                        <m:nor/>
                      </m:rPr>
                      <a:rPr lang="en-US" sz="2400" b="0" i="0" dirty="0" smtClean="0"/>
                      <m:t>)</m:t>
                    </m:r>
                  </m:oMath>
                </a14:m>
                <a:r>
                  <a:rPr lang="en-US" sz="2400" b="0" dirty="0"/>
                  <a:t>.</a:t>
                </a:r>
              </a:p>
              <a:p>
                <a:r>
                  <a:rPr lang="en-US" sz="2400" dirty="0"/>
                  <a:t>They have implemented the modified fuzzy vault construction which does not require Reed-Solomon decoding. Instead, several candidate sets of size (n+1) where n is the degree of polynomial which encodes the secret are generated from the unlocking set and polynomials are reconstructed using Lagrange interpolation.</a:t>
                </a:r>
              </a:p>
              <a:p>
                <a:r>
                  <a:rPr lang="en-US" sz="2400" b="0" dirty="0"/>
                  <a:t>T</a:t>
                </a:r>
                <a:r>
                  <a:rPr lang="en-US" sz="2400" dirty="0"/>
                  <a:t>his method gives rise to several candidate secrets and a cyclic redundancy check (CRC)-based error detection technique is used to identify the correct polynomial and, hence,  decode the correct secret. The advantage of this scheme is its increased tolerance to biometric intraclass variations. Since only (n+1) points are required to uniquely determine a polynomial of degree n, this scheme can retrieve the secret </a:t>
                </a:r>
                <a:r>
                  <a:rPr lang="en-US" sz="2400" b="1" i="1" dirty="0"/>
                  <a:t>K</a:t>
                </a:r>
                <a:r>
                  <a:rPr lang="en-US" sz="2400" dirty="0"/>
                  <a:t> when the number of discrepancies in the biometric data </a:t>
                </a:r>
                <a14:m>
                  <m:oMath xmlns:m="http://schemas.openxmlformats.org/officeDocument/2006/math">
                    <m:r>
                      <a:rPr lang="en-US" sz="2400" b="1" i="1" smtClean="0">
                        <a:latin typeface="Cambria Math" panose="02040503050406030204" pitchFamily="18" charset="0"/>
                      </a:rPr>
                      <m:t>(|</m:t>
                    </m:r>
                    <m:r>
                      <a:rPr lang="en-US" sz="2400" b="1" i="1" smtClean="0">
                        <a:latin typeface="Cambria Math" panose="02040503050406030204" pitchFamily="18" charset="0"/>
                      </a:rPr>
                      <m:t>𝑿</m:t>
                    </m:r>
                    <m:r>
                      <a:rPr lang="en-US" sz="2400" b="1" i="1" smtClean="0">
                        <a:latin typeface="Cambria Math" panose="02040503050406030204" pitchFamily="18" charset="0"/>
                      </a:rPr>
                      <m:t>−</m:t>
                    </m:r>
                    <m:r>
                      <a:rPr lang="en-US" sz="2400" b="1" i="1" smtClean="0">
                        <a:latin typeface="Cambria Math" panose="02040503050406030204" pitchFamily="18" charset="0"/>
                      </a:rPr>
                      <m:t>𝑿</m:t>
                    </m:r>
                    <m:r>
                      <a:rPr lang="en-US" sz="2400" b="1" i="1" smtClean="0">
                        <a:latin typeface="Cambria Math" panose="02040503050406030204" pitchFamily="18" charset="0"/>
                      </a:rPr>
                      <m:t>′|)</m:t>
                    </m:r>
                  </m:oMath>
                </a14:m>
                <a:r>
                  <a:rPr lang="en-US" sz="2400" b="1" dirty="0"/>
                  <a:t> </a:t>
                </a:r>
                <a:r>
                  <a:rPr lang="en-US" sz="2400" dirty="0"/>
                  <a:t>is less than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𝑟</m:t>
                        </m:r>
                        <m:r>
                          <a:rPr lang="en-US" sz="2400" b="0" i="1" smtClean="0">
                            <a:latin typeface="Cambria Math" panose="02040503050406030204" pitchFamily="18" charset="0"/>
                          </a:rPr>
                          <m:t>−</m:t>
                        </m:r>
                        <m:r>
                          <a:rPr lang="en-US" sz="2400" b="0" i="1" smtClean="0">
                            <a:latin typeface="Cambria Math" panose="02040503050406030204" pitchFamily="18" charset="0"/>
                          </a:rPr>
                          <m:t>𝑛</m:t>
                        </m:r>
                      </m:e>
                    </m:d>
                  </m:oMath>
                </a14:m>
                <a:r>
                  <a:rPr lang="en-US" sz="2400" b="1" dirty="0"/>
                  <a:t> </a:t>
                </a:r>
              </a:p>
              <a:p>
                <a:endParaRPr lang="en-US" sz="2400" b="1" dirty="0"/>
              </a:p>
            </p:txBody>
          </p:sp>
        </mc:Choice>
        <mc:Fallback xmlns="">
          <p:sp>
            <p:nvSpPr>
              <p:cNvPr id="3" name="Content Placeholder 2">
                <a:extLst>
                  <a:ext uri="{FF2B5EF4-FFF2-40B4-BE49-F238E27FC236}">
                    <a16:creationId xmlns:a16="http://schemas.microsoft.com/office/drawing/2014/main" id="{62873820-DC33-1EE1-EF16-EAC753FD66A9}"/>
                  </a:ext>
                </a:extLst>
              </p:cNvPr>
              <p:cNvSpPr>
                <a:spLocks noGrp="1" noRot="1" noChangeAspect="1" noMove="1" noResize="1" noEditPoints="1" noAdjustHandles="1" noChangeArrowheads="1" noChangeShapeType="1" noTextEdit="1"/>
              </p:cNvSpPr>
              <p:nvPr>
                <p:ph idx="1"/>
              </p:nvPr>
            </p:nvSpPr>
            <p:spPr>
              <a:xfrm>
                <a:off x="412377" y="1030940"/>
                <a:ext cx="11501718" cy="5719816"/>
              </a:xfrm>
              <a:blipFill>
                <a:blip r:embed="rId3"/>
                <a:stretch>
                  <a:fillRect l="-742" t="-1493" r="-530"/>
                </a:stretch>
              </a:blipFill>
            </p:spPr>
            <p:txBody>
              <a:bodyPr/>
              <a:lstStyle/>
              <a:p>
                <a:r>
                  <a:rPr lang="en-IN">
                    <a:noFill/>
                  </a:rPr>
                  <a:t> </a:t>
                </a:r>
              </a:p>
            </p:txBody>
          </p:sp>
        </mc:Fallback>
      </mc:AlternateContent>
      <p:cxnSp>
        <p:nvCxnSpPr>
          <p:cNvPr id="4" name="Straight Connector 3">
            <a:extLst>
              <a:ext uri="{FF2B5EF4-FFF2-40B4-BE49-F238E27FC236}">
                <a16:creationId xmlns:a16="http://schemas.microsoft.com/office/drawing/2014/main" id="{9F286FF2-F454-C56E-5778-EB2F742B531B}"/>
              </a:ext>
            </a:extLst>
          </p:cNvPr>
          <p:cNvCxnSpPr>
            <a:cxnSpLocks/>
          </p:cNvCxnSpPr>
          <p:nvPr/>
        </p:nvCxnSpPr>
        <p:spPr>
          <a:xfrm>
            <a:off x="493059" y="842682"/>
            <a:ext cx="5266057"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11241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12377" y="417095"/>
                <a:ext cx="11501718" cy="6333661"/>
              </a:xfrm>
            </p:spPr>
            <p:txBody>
              <a:bodyPr>
                <a:normAutofit/>
              </a:bodyPr>
              <a:lstStyle/>
              <a:p>
                <a:pPr algn="just"/>
                <a:r>
                  <a:rPr lang="en-US" sz="2400" b="1" dirty="0"/>
                  <a:t> </a:t>
                </a:r>
                <a:r>
                  <a:rPr lang="en-US" sz="2400" dirty="0"/>
                  <a:t>The number of possible chaff points affects the security of the vault.</a:t>
                </a:r>
              </a:p>
              <a:p>
                <a:pPr algn="just"/>
                <a:r>
                  <a:rPr lang="en-US" sz="2400" dirty="0"/>
                  <a:t>Using both minutiae location and orientation makes it more difficult for an attacker to decode the vault.</a:t>
                </a:r>
              </a:p>
              <a:p>
                <a:pPr algn="just"/>
                <a:r>
                  <a:rPr lang="en-US" sz="2400" dirty="0"/>
                  <a:t>Also, when a genuine user is attempting to decode the vault, it is now easier to filter out chaff points from the vault because it is less probable that a chaff point will match the query minutiae in both location and direction. This reduces the decoding complexity by eliminating most of the chaff points from the unlocking set.</a:t>
                </a:r>
              </a:p>
              <a:p>
                <a:pPr algn="just"/>
                <a:r>
                  <a:rPr lang="en-US" sz="2400" dirty="0"/>
                  <a:t>The fuzzy vault scheme stores only a transformed version of the template, the main challenge is alignment of query fingerprint to the original template.</a:t>
                </a:r>
              </a:p>
              <a:p>
                <a:pPr algn="just"/>
                <a:r>
                  <a:rPr lang="en-US" sz="2400" dirty="0"/>
                  <a:t>So high curvature points derived from the orientation field of the template fingerprint act as helper data to assist in alignment.</a:t>
                </a:r>
              </a:p>
              <a:p>
                <a:pPr algn="just"/>
                <a:r>
                  <a:rPr lang="en-US" sz="2400" dirty="0"/>
                  <a:t>The helper data accurately aligns the template and query minutiae but do not reveal any information about the minutiae points that form the template.</a:t>
                </a:r>
              </a:p>
              <a:p>
                <a:pPr algn="just"/>
                <a:r>
                  <a:rPr lang="en-US" sz="2400" dirty="0"/>
                  <a:t>Galois field </a:t>
                </a:r>
                <a14:m>
                  <m:oMath xmlns:m="http://schemas.openxmlformats.org/officeDocument/2006/math">
                    <m:r>
                      <a:rPr lang="en-US" sz="2400" b="1" i="1" smtClean="0">
                        <a:latin typeface="Cambria Math" panose="02040503050406030204" pitchFamily="18" charset="0"/>
                      </a:rPr>
                      <m:t>𝑭</m:t>
                    </m:r>
                    <m:r>
                      <a:rPr lang="en-US" sz="2400" b="0" i="0" smtClean="0">
                        <a:latin typeface="Cambria Math" panose="02040503050406030204" pitchFamily="18" charset="0"/>
                      </a:rPr>
                      <m:t>=</m:t>
                    </m:r>
                    <m:r>
                      <a:rPr lang="en-US" sz="2400" b="0" i="1" smtClean="0">
                        <a:latin typeface="Cambria Math" panose="02040503050406030204" pitchFamily="18" charset="0"/>
                      </a:rPr>
                      <m:t>𝐺𝐹</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16</m:t>
                            </m:r>
                          </m:sup>
                        </m:sSup>
                      </m:e>
                    </m:d>
                  </m:oMath>
                </a14:m>
                <a:r>
                  <a:rPr lang="en-IN" sz="2400" b="1" dirty="0"/>
                  <a:t> </a:t>
                </a:r>
                <a:r>
                  <a:rPr lang="en-IN" sz="2400" dirty="0"/>
                  <a:t>is used for constructing the vault because it offers a sufficiently large universe (number of elements in the field) to ensure vault security and is computationally convenient for the fuzzy vault application</a:t>
                </a:r>
                <a:endParaRPr lang="en-IN" sz="2400" b="1" dirty="0"/>
              </a:p>
              <a:p>
                <a:endParaRPr lang="en-US" sz="2400" dirty="0"/>
              </a:p>
              <a:p>
                <a:endParaRPr lang="en-US" sz="2400" dirty="0"/>
              </a:p>
            </p:txBody>
          </p:sp>
        </mc:Choice>
        <mc:Fallback>
          <p:sp>
            <p:nvSpPr>
              <p:cNvPr id="3" name="Content Placeholder 2">
                <a:extLst>
                  <a:ext uri="{FF2B5EF4-FFF2-40B4-BE49-F238E27FC236}">
                    <a16:creationId xmlns:a16="http://schemas.microsoft.com/office/drawing/2014/main" id="{62873820-DC33-1EE1-EF16-EAC753FD66A9}"/>
                  </a:ext>
                </a:extLst>
              </p:cNvPr>
              <p:cNvSpPr>
                <a:spLocks noGrp="1" noRot="1" noChangeAspect="1" noMove="1" noResize="1" noEditPoints="1" noAdjustHandles="1" noChangeArrowheads="1" noChangeShapeType="1" noTextEdit="1"/>
              </p:cNvSpPr>
              <p:nvPr>
                <p:ph idx="1"/>
              </p:nvPr>
            </p:nvSpPr>
            <p:spPr>
              <a:xfrm>
                <a:off x="412377" y="417095"/>
                <a:ext cx="11501718" cy="6333661"/>
              </a:xfrm>
              <a:blipFill>
                <a:blip r:embed="rId3"/>
                <a:stretch>
                  <a:fillRect l="-742" t="-1347" r="-848"/>
                </a:stretch>
              </a:blipFill>
            </p:spPr>
            <p:txBody>
              <a:bodyPr/>
              <a:lstStyle/>
              <a:p>
                <a:r>
                  <a:rPr lang="en-IN">
                    <a:noFill/>
                  </a:rPr>
                  <a:t> </a:t>
                </a:r>
              </a:p>
            </p:txBody>
          </p:sp>
        </mc:Fallback>
      </mc:AlternateContent>
    </p:spTree>
    <p:extLst>
      <p:ext uri="{BB962C8B-B14F-4D97-AF65-F5344CB8AC3E}">
        <p14:creationId xmlns:p14="http://schemas.microsoft.com/office/powerpoint/2010/main" val="711712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70561C-DC13-BF2D-5803-E4A57D6CA7E9}"/>
              </a:ext>
            </a:extLst>
          </p:cNvPr>
          <p:cNvPicPr>
            <a:picLocks noChangeAspect="1"/>
          </p:cNvPicPr>
          <p:nvPr/>
        </p:nvPicPr>
        <p:blipFill>
          <a:blip r:embed="rId3"/>
          <a:stretch>
            <a:fillRect/>
          </a:stretch>
        </p:blipFill>
        <p:spPr>
          <a:xfrm>
            <a:off x="609600" y="334676"/>
            <a:ext cx="10972800" cy="55021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8D55ACA3-E346-9EE5-E145-5D0D2B934DDF}"/>
              </a:ext>
            </a:extLst>
          </p:cNvPr>
          <p:cNvSpPr txBox="1"/>
          <p:nvPr/>
        </p:nvSpPr>
        <p:spPr>
          <a:xfrm>
            <a:off x="1567543" y="6123214"/>
            <a:ext cx="9160327" cy="400110"/>
          </a:xfrm>
          <a:prstGeom prst="rect">
            <a:avLst/>
          </a:prstGeom>
          <a:noFill/>
        </p:spPr>
        <p:txBody>
          <a:bodyPr wrap="square" rtlCol="0">
            <a:spAutoFit/>
          </a:bodyPr>
          <a:lstStyle/>
          <a:p>
            <a:pPr algn="ctr"/>
            <a:r>
              <a:rPr lang="en-US" sz="2000" dirty="0"/>
              <a:t>Vault Encoding</a:t>
            </a:r>
            <a:endParaRPr lang="en-IN" sz="2000" dirty="0"/>
          </a:p>
        </p:txBody>
      </p:sp>
    </p:spTree>
    <p:extLst>
      <p:ext uri="{BB962C8B-B14F-4D97-AF65-F5344CB8AC3E}">
        <p14:creationId xmlns:p14="http://schemas.microsoft.com/office/powerpoint/2010/main" val="866510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277BCD-1645-D5EC-931D-A711C5BADF89}"/>
              </a:ext>
            </a:extLst>
          </p:cNvPr>
          <p:cNvPicPr>
            <a:picLocks noChangeAspect="1"/>
          </p:cNvPicPr>
          <p:nvPr/>
        </p:nvPicPr>
        <p:blipFill>
          <a:blip r:embed="rId3"/>
          <a:stretch>
            <a:fillRect/>
          </a:stretch>
        </p:blipFill>
        <p:spPr>
          <a:xfrm>
            <a:off x="609600" y="302403"/>
            <a:ext cx="10972799" cy="55758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972C8B96-7A44-42B5-21B5-17270C4FCB99}"/>
              </a:ext>
            </a:extLst>
          </p:cNvPr>
          <p:cNvSpPr txBox="1"/>
          <p:nvPr/>
        </p:nvSpPr>
        <p:spPr>
          <a:xfrm>
            <a:off x="1224643" y="6155487"/>
            <a:ext cx="9160327" cy="400110"/>
          </a:xfrm>
          <a:prstGeom prst="rect">
            <a:avLst/>
          </a:prstGeom>
          <a:noFill/>
        </p:spPr>
        <p:txBody>
          <a:bodyPr wrap="square" rtlCol="0">
            <a:spAutoFit/>
          </a:bodyPr>
          <a:lstStyle/>
          <a:p>
            <a:pPr algn="ctr"/>
            <a:r>
              <a:rPr lang="en-US" sz="2000" dirty="0"/>
              <a:t>Vault Decoding</a:t>
            </a:r>
            <a:endParaRPr lang="en-IN" sz="2000" dirty="0"/>
          </a:p>
        </p:txBody>
      </p:sp>
    </p:spTree>
    <p:extLst>
      <p:ext uri="{BB962C8B-B14F-4D97-AF65-F5344CB8AC3E}">
        <p14:creationId xmlns:p14="http://schemas.microsoft.com/office/powerpoint/2010/main" val="3330966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12377" y="221690"/>
            <a:ext cx="11501718" cy="728569"/>
          </a:xfrm>
        </p:spPr>
        <p:txBody>
          <a:bodyPr/>
          <a:lstStyle/>
          <a:p>
            <a:r>
              <a:rPr lang="en-US" dirty="0"/>
              <a:t>Vault Encoding</a:t>
            </a:r>
            <a:endParaRPr lang="en-I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12377" y="1030940"/>
                <a:ext cx="11501718" cy="5605369"/>
              </a:xfrm>
            </p:spPr>
            <p:txBody>
              <a:bodyPr>
                <a:normAutofit/>
              </a:bodyPr>
              <a:lstStyle/>
              <a:p>
                <a:r>
                  <a:rPr lang="en-US" sz="2400" dirty="0"/>
                  <a:t>The vault is encoded as follows :</a:t>
                </a:r>
              </a:p>
              <a:p>
                <a:pPr marL="457200" indent="-457200">
                  <a:buFont typeface="+mj-lt"/>
                  <a:buAutoNum type="arabicPeriod"/>
                </a:pPr>
                <a:r>
                  <a:rPr lang="en-IN" sz="2400" dirty="0"/>
                  <a:t>Let the template fingerprint image be </a:t>
                </a:r>
                <a14:m>
                  <m:oMath xmlns:m="http://schemas.openxmlformats.org/officeDocument/2006/math">
                    <m:r>
                      <a:rPr lang="en-US" sz="2400" b="1" i="1" smtClean="0">
                        <a:latin typeface="Cambria Math" panose="02040503050406030204" pitchFamily="18" charset="0"/>
                      </a:rPr>
                      <m:t>𝑻</m:t>
                    </m:r>
                  </m:oMath>
                </a14:m>
                <a:r>
                  <a:rPr lang="en-IN" sz="2400" b="1" dirty="0"/>
                  <a:t>,</a:t>
                </a:r>
                <a:r>
                  <a:rPr lang="en-IN" sz="2400" dirty="0"/>
                  <a:t> we first obtain the template minutiae set    </a:t>
                </a:r>
                <a14:m>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𝑴</m:t>
                        </m:r>
                      </m:e>
                      <m:sup>
                        <m:r>
                          <a:rPr lang="en-US" sz="2400" b="1" i="1" smtClean="0">
                            <a:latin typeface="Cambria Math" panose="02040503050406030204" pitchFamily="18" charset="0"/>
                          </a:rPr>
                          <m:t>𝑻</m:t>
                        </m:r>
                      </m:sup>
                    </m:sSup>
                    <m:r>
                      <a:rPr lang="en-US" sz="2400" b="1" i="1" smtClean="0">
                        <a:latin typeface="Cambria Math" panose="02040503050406030204" pitchFamily="18" charset="0"/>
                      </a:rPr>
                      <m:t>=</m:t>
                    </m:r>
                    <m:sSubSup>
                      <m:sSubSupPr>
                        <m:ctrlPr>
                          <a:rPr lang="en-US" sz="2400" b="1" i="1" smtClean="0">
                            <a:latin typeface="Cambria Math" panose="02040503050406030204" pitchFamily="18" charset="0"/>
                          </a:rPr>
                        </m:ctrlPr>
                      </m:sSubSupPr>
                      <m:e>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i="1">
                                    <a:latin typeface="Cambria Math" panose="02040503050406030204" pitchFamily="18" charset="0"/>
                                  </a:rPr>
                                  <m:t>𝑖</m:t>
                                </m:r>
                              </m:sub>
                              <m:sup>
                                <m:r>
                                  <a:rPr lang="en-US" sz="2400" i="1">
                                    <a:latin typeface="Cambria Math" panose="02040503050406030204" pitchFamily="18" charset="0"/>
                                  </a:rPr>
                                  <m:t>𝑇</m:t>
                                </m:r>
                              </m:sup>
                            </m:sSubSup>
                          </m:e>
                        </m:d>
                      </m:e>
                      <m:sub>
                        <m:r>
                          <a:rPr lang="en-US" sz="2400" b="1" i="1" smtClean="0">
                            <a:latin typeface="Cambria Math" panose="02040503050406030204" pitchFamily="18" charset="0"/>
                          </a:rPr>
                          <m:t>𝒊</m:t>
                        </m:r>
                        <m:r>
                          <a:rPr lang="en-US" sz="2400" b="1" i="1" smtClean="0">
                            <a:latin typeface="Cambria Math" panose="02040503050406030204" pitchFamily="18" charset="0"/>
                          </a:rPr>
                          <m:t>=</m:t>
                        </m:r>
                        <m:r>
                          <a:rPr lang="en-US" sz="2400" b="1" i="1" smtClean="0">
                            <a:latin typeface="Cambria Math" panose="02040503050406030204" pitchFamily="18" charset="0"/>
                          </a:rPr>
                          <m:t>𝟏</m:t>
                        </m:r>
                      </m:sub>
                      <m: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𝑵</m:t>
                            </m:r>
                          </m:e>
                          <m:sup>
                            <m:r>
                              <a:rPr lang="en-US" sz="2400" b="1" i="1" smtClean="0">
                                <a:latin typeface="Cambria Math" panose="02040503050406030204" pitchFamily="18" charset="0"/>
                              </a:rPr>
                              <m:t>𝑻</m:t>
                            </m:r>
                          </m:sup>
                        </m:sSup>
                      </m:sup>
                    </m:sSubSup>
                  </m:oMath>
                </a14:m>
                <a:r>
                  <a:rPr lang="en-IN" sz="2400" b="1" dirty="0"/>
                  <a:t> , </a:t>
                </a:r>
                <a:r>
                  <a:rPr lang="en-IN" sz="2400" dirty="0"/>
                  <a:t>where </a:t>
                </a:r>
                <a14:m>
                  <m:oMath xmlns:m="http://schemas.openxmlformats.org/officeDocument/2006/math">
                    <m:sSup>
                      <m:sSupPr>
                        <m:ctrlPr>
                          <a:rPr lang="en-US" sz="2400" b="1" i="1">
                            <a:latin typeface="Cambria Math" panose="02040503050406030204" pitchFamily="18" charset="0"/>
                          </a:rPr>
                        </m:ctrlPr>
                      </m:sSupPr>
                      <m:e>
                        <m:r>
                          <a:rPr lang="en-US" sz="2400" b="1" i="1" smtClean="0">
                            <a:latin typeface="Cambria Math" panose="02040503050406030204" pitchFamily="18" charset="0"/>
                          </a:rPr>
                          <m:t>𝑵</m:t>
                        </m:r>
                      </m:e>
                      <m:sup>
                        <m:r>
                          <a:rPr lang="en-US" sz="2400" b="1" i="1">
                            <a:latin typeface="Cambria Math" panose="02040503050406030204" pitchFamily="18" charset="0"/>
                          </a:rPr>
                          <m:t>𝑻</m:t>
                        </m:r>
                      </m:sup>
                    </m:sSup>
                  </m:oMath>
                </a14:m>
                <a:r>
                  <a:rPr lang="en-IN" sz="2400" b="1" dirty="0"/>
                  <a:t> </a:t>
                </a:r>
                <a:r>
                  <a:rPr lang="en-IN" sz="2400" dirty="0"/>
                  <a:t>is the number of minutiae in </a:t>
                </a:r>
                <a14:m>
                  <m:oMath xmlns:m="http://schemas.openxmlformats.org/officeDocument/2006/math">
                    <m:r>
                      <a:rPr lang="en-US" sz="2400" b="1" i="1" smtClean="0">
                        <a:latin typeface="Cambria Math" panose="02040503050406030204" pitchFamily="18" charset="0"/>
                      </a:rPr>
                      <m:t>𝑻</m:t>
                    </m:r>
                  </m:oMath>
                </a14:m>
                <a:r>
                  <a:rPr lang="en-IN" sz="2400" b="1" dirty="0"/>
                  <a:t>. </a:t>
                </a:r>
                <a:r>
                  <a:rPr lang="en-IN" sz="2400" dirty="0"/>
                  <a:t>Let </a:t>
                </a:r>
                <a14:m>
                  <m:oMath xmlns:m="http://schemas.openxmlformats.org/officeDocument/2006/math">
                    <m:r>
                      <a:rPr lang="en-US" sz="2400" i="1">
                        <a:latin typeface="Cambria Math" panose="02040503050406030204" pitchFamily="18" charset="0"/>
                      </a:rPr>
                      <m:t>𝑞</m:t>
                    </m:r>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i="1">
                                <a:latin typeface="Cambria Math" panose="02040503050406030204" pitchFamily="18" charset="0"/>
                              </a:rPr>
                              <m:t>𝑖</m:t>
                            </m:r>
                          </m:sub>
                          <m:sup>
                            <m:r>
                              <a:rPr lang="en-US" sz="2400" i="1">
                                <a:latin typeface="Cambria Math" panose="02040503050406030204" pitchFamily="18" charset="0"/>
                              </a:rPr>
                              <m:t>𝑇</m:t>
                            </m:r>
                          </m:sup>
                        </m:sSubSup>
                      </m:e>
                    </m:d>
                  </m:oMath>
                </a14:m>
                <a:r>
                  <a:rPr lang="en-IN" sz="2400" dirty="0"/>
                  <a:t>be the quality of </a:t>
                </a:r>
                <a14:m>
                  <m:oMath xmlns:m="http://schemas.openxmlformats.org/officeDocument/2006/math">
                    <m:sSup>
                      <m:sSupPr>
                        <m:ctrlPr>
                          <a:rPr lang="en-IN" sz="2400" i="1" smtClean="0">
                            <a:latin typeface="Cambria Math" panose="02040503050406030204" pitchFamily="18" charset="0"/>
                          </a:rPr>
                        </m:ctrlPr>
                      </m:sSupPr>
                      <m:e>
                        <m:r>
                          <a:rPr lang="en-US" sz="2400" b="0" i="1" smtClean="0">
                            <a:latin typeface="Cambria Math" panose="02040503050406030204" pitchFamily="18" charset="0"/>
                          </a:rPr>
                          <m:t>𝑖</m:t>
                        </m:r>
                      </m:e>
                      <m:sup>
                        <m:r>
                          <a:rPr lang="en-US" sz="2400" b="0" i="1" smtClean="0">
                            <a:latin typeface="Cambria Math" panose="02040503050406030204" pitchFamily="18" charset="0"/>
                          </a:rPr>
                          <m:t>𝑡h</m:t>
                        </m:r>
                      </m:sup>
                    </m:sSup>
                  </m:oMath>
                </a14:m>
                <a:r>
                  <a:rPr lang="en-IN" sz="2400" dirty="0"/>
                  <a:t> minutiae and </a:t>
                </a:r>
                <a14:m>
                  <m:oMath xmlns:m="http://schemas.openxmlformats.org/officeDocument/2006/math">
                    <m:sSup>
                      <m:sSupPr>
                        <m:ctrlPr>
                          <a:rPr lang="en-US" sz="2400" b="1" i="1">
                            <a:latin typeface="Cambria Math" panose="02040503050406030204" pitchFamily="18" charset="0"/>
                          </a:rPr>
                        </m:ctrlPr>
                      </m:sSupPr>
                      <m:e>
                        <m:r>
                          <a:rPr lang="en-US" sz="2400" b="1" i="1" smtClean="0">
                            <a:latin typeface="Cambria Math" panose="02040503050406030204" pitchFamily="18" charset="0"/>
                          </a:rPr>
                          <m:t>𝒒</m:t>
                        </m:r>
                      </m:e>
                      <m:sup>
                        <m:r>
                          <a:rPr lang="en-US" sz="2400" b="1" i="1">
                            <a:latin typeface="Cambria Math" panose="02040503050406030204" pitchFamily="18" charset="0"/>
                          </a:rPr>
                          <m:t>𝑻</m:t>
                        </m:r>
                      </m:sup>
                    </m:sSup>
                    <m:r>
                      <a:rPr lang="en-US" sz="2400" b="1" i="1">
                        <a:latin typeface="Cambria Math" panose="02040503050406030204" pitchFamily="18" charset="0"/>
                      </a:rPr>
                      <m:t>=</m:t>
                    </m:r>
                    <m:sSubSup>
                      <m:sSubSupPr>
                        <m:ctrlPr>
                          <a:rPr lang="en-US" sz="2400" b="1" i="1">
                            <a:latin typeface="Cambria Math" panose="02040503050406030204" pitchFamily="18" charset="0"/>
                          </a:rPr>
                        </m:ctrlPr>
                      </m:sSubSup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𝑞</m:t>
                            </m:r>
                            <m:d>
                              <m:dPr>
                                <m:ctrlPr>
                                  <a:rPr lang="en-US" sz="2400" i="1" smtClean="0">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i="1">
                                        <a:latin typeface="Cambria Math" panose="02040503050406030204" pitchFamily="18" charset="0"/>
                                      </a:rPr>
                                      <m:t>𝑖</m:t>
                                    </m:r>
                                  </m:sub>
                                  <m:sup>
                                    <m:r>
                                      <a:rPr lang="en-US" sz="2400" i="1">
                                        <a:latin typeface="Cambria Math" panose="02040503050406030204" pitchFamily="18" charset="0"/>
                                      </a:rPr>
                                      <m:t>𝑇</m:t>
                                    </m:r>
                                  </m:sup>
                                </m:sSubSup>
                              </m:e>
                            </m:d>
                          </m:e>
                        </m:d>
                      </m:e>
                      <m:sub>
                        <m:r>
                          <a:rPr lang="en-US" sz="2400" b="1" i="1">
                            <a:latin typeface="Cambria Math" panose="02040503050406030204" pitchFamily="18" charset="0"/>
                          </a:rPr>
                          <m:t>𝒊</m:t>
                        </m:r>
                        <m:r>
                          <a:rPr lang="en-US" sz="2400" b="1" i="1">
                            <a:latin typeface="Cambria Math" panose="02040503050406030204" pitchFamily="18" charset="0"/>
                          </a:rPr>
                          <m:t>=</m:t>
                        </m:r>
                        <m:r>
                          <a:rPr lang="en-US" sz="2400" b="1" i="1">
                            <a:latin typeface="Cambria Math" panose="02040503050406030204" pitchFamily="18" charset="0"/>
                          </a:rPr>
                          <m:t>𝟏</m:t>
                        </m:r>
                      </m:sub>
                      <m:sup>
                        <m:sSup>
                          <m:sSupPr>
                            <m:ctrlPr>
                              <a:rPr lang="en-US" sz="2400" b="1" i="1">
                                <a:latin typeface="Cambria Math" panose="02040503050406030204" pitchFamily="18" charset="0"/>
                              </a:rPr>
                            </m:ctrlPr>
                          </m:sSupPr>
                          <m:e>
                            <m:r>
                              <a:rPr lang="en-US" sz="2400" b="1" i="1">
                                <a:latin typeface="Cambria Math" panose="02040503050406030204" pitchFamily="18" charset="0"/>
                              </a:rPr>
                              <m:t>𝑵</m:t>
                            </m:r>
                          </m:e>
                          <m:sup>
                            <m:r>
                              <a:rPr lang="en-US" sz="2400" b="1" i="1">
                                <a:latin typeface="Cambria Math" panose="02040503050406030204" pitchFamily="18" charset="0"/>
                              </a:rPr>
                              <m:t>𝑻</m:t>
                            </m:r>
                          </m:sup>
                        </m:sSup>
                      </m:sup>
                    </m:sSubSup>
                  </m:oMath>
                </a14:m>
                <a:r>
                  <a:rPr lang="en-IN" sz="2400" dirty="0"/>
                  <a:t>  be the quality set corresponding to template minutiae set. Helper data set </a:t>
                </a:r>
                <a14:m>
                  <m:oMath xmlns:m="http://schemas.openxmlformats.org/officeDocument/2006/math">
                    <m:sSup>
                      <m:sSupPr>
                        <m:ctrlPr>
                          <a:rPr lang="en-US" sz="2400" b="1" i="1">
                            <a:latin typeface="Cambria Math" panose="02040503050406030204" pitchFamily="18" charset="0"/>
                          </a:rPr>
                        </m:ctrlPr>
                      </m:sSupPr>
                      <m:e>
                        <m:r>
                          <a:rPr lang="en-US" sz="2400" b="1" i="1" smtClean="0">
                            <a:latin typeface="Cambria Math" panose="02040503050406030204" pitchFamily="18" charset="0"/>
                          </a:rPr>
                          <m:t>𝑯</m:t>
                        </m:r>
                      </m:e>
                      <m:sup>
                        <m:r>
                          <a:rPr lang="en-US" sz="2400" b="1" i="1">
                            <a:latin typeface="Cambria Math" panose="02040503050406030204" pitchFamily="18" charset="0"/>
                          </a:rPr>
                          <m:t>𝑻</m:t>
                        </m:r>
                      </m:sup>
                    </m:sSup>
                  </m:oMath>
                </a14:m>
                <a:r>
                  <a:rPr lang="en-IN" sz="2400" b="1" dirty="0"/>
                  <a:t> </a:t>
                </a:r>
                <a:r>
                  <a:rPr lang="en-IN" sz="2400" dirty="0"/>
                  <a:t>is extracted from the template image to be used for alignment during decoding.</a:t>
                </a:r>
              </a:p>
              <a:p>
                <a:pPr marL="457200" indent="-457200">
                  <a:buFont typeface="+mj-lt"/>
                  <a:buAutoNum type="arabicPeriod"/>
                </a:pPr>
                <a:r>
                  <a:rPr lang="en-IN" sz="2400" dirty="0"/>
                  <a:t>Only </a:t>
                </a:r>
                <a14:m>
                  <m:oMath xmlns:m="http://schemas.openxmlformats.org/officeDocument/2006/math">
                    <m:r>
                      <a:rPr lang="en-US" sz="2400" b="1" i="1" smtClean="0">
                        <a:latin typeface="Cambria Math" panose="02040503050406030204" pitchFamily="18" charset="0"/>
                      </a:rPr>
                      <m:t>𝒓</m:t>
                    </m:r>
                  </m:oMath>
                </a14:m>
                <a:r>
                  <a:rPr lang="en-IN" sz="2400" b="1" dirty="0"/>
                  <a:t> </a:t>
                </a:r>
                <a:r>
                  <a:rPr lang="en-IN" sz="2400" dirty="0"/>
                  <a:t>genuine minutiae points are required to construct the vault. So a selection algorithm is applied on </a:t>
                </a:r>
                <a14:m>
                  <m:oMath xmlns:m="http://schemas.openxmlformats.org/officeDocument/2006/math">
                    <m:sSup>
                      <m:sSupPr>
                        <m:ctrlPr>
                          <a:rPr lang="en-US" sz="2400" b="1" i="1">
                            <a:latin typeface="Cambria Math" panose="02040503050406030204" pitchFamily="18" charset="0"/>
                          </a:rPr>
                        </m:ctrlPr>
                      </m:sSupPr>
                      <m:e>
                        <m:r>
                          <a:rPr lang="en-US" sz="2400" b="1" i="1">
                            <a:latin typeface="Cambria Math" panose="02040503050406030204" pitchFamily="18" charset="0"/>
                          </a:rPr>
                          <m:t>𝑴</m:t>
                        </m:r>
                      </m:e>
                      <m:sup>
                        <m:r>
                          <a:rPr lang="en-US" sz="2400" b="1" i="1">
                            <a:latin typeface="Cambria Math" panose="02040503050406030204" pitchFamily="18" charset="0"/>
                          </a:rPr>
                          <m:t>𝑻</m:t>
                        </m:r>
                      </m:sup>
                    </m:sSup>
                  </m:oMath>
                </a14:m>
                <a:r>
                  <a:rPr lang="en-IN" sz="2400" dirty="0"/>
                  <a:t> which sorts the minutiae based on their quality and sequentially selects the minutiae starting with the highest quality minutiae. The algorithm selects only well separated minutiae ( where the minimum distance between any two selected minutiae points is greater than a threshold </a:t>
                </a:r>
                <a14:m>
                  <m:oMath xmlns:m="http://schemas.openxmlformats.org/officeDocument/2006/math">
                    <m:sSub>
                      <m:sSubPr>
                        <m:ctrlPr>
                          <a:rPr lang="en-IN" sz="2400" i="1" smtClean="0">
                            <a:latin typeface="Cambria Math" panose="02040503050406030204" pitchFamily="18" charset="0"/>
                          </a:rPr>
                        </m:ctrlPr>
                      </m:sSubPr>
                      <m:e>
                        <m:r>
                          <a:rPr lang="en-IN" sz="2400" i="1" smtClean="0">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rPr>
                          <m:t>1</m:t>
                        </m:r>
                      </m:sub>
                    </m:sSub>
                  </m:oMath>
                </a14:m>
                <a:r>
                  <a:rPr lang="en-IN" sz="2400" dirty="0"/>
                  <a:t>).                                    The distance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𝑫</m:t>
                        </m:r>
                      </m:e>
                      <m:sub>
                        <m:r>
                          <a:rPr lang="en-US" sz="2400" b="1" i="1" smtClean="0">
                            <a:latin typeface="Cambria Math" panose="02040503050406030204" pitchFamily="18" charset="0"/>
                          </a:rPr>
                          <m:t>𝑴</m:t>
                        </m:r>
                      </m:sub>
                    </m:sSub>
                  </m:oMath>
                </a14:m>
                <a:r>
                  <a:rPr lang="en-IN" sz="2400" b="1" i="1" dirty="0"/>
                  <a:t> </a:t>
                </a:r>
                <a:r>
                  <a:rPr lang="en-IN" sz="2400" dirty="0"/>
                  <a:t>between two minutiae points </a:t>
                </a:r>
                <a14:m>
                  <m:oMath xmlns:m="http://schemas.openxmlformats.org/officeDocument/2006/math">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𝑗</m:t>
                        </m:r>
                      </m:sub>
                    </m:sSub>
                  </m:oMath>
                </a14:m>
                <a:r>
                  <a:rPr lang="en-IN" sz="2400" b="1" i="1" dirty="0"/>
                  <a:t> </a:t>
                </a:r>
                <a:r>
                  <a:rPr lang="en-IN" sz="2400" dirty="0"/>
                  <a:t>is:          </a:t>
                </a:r>
                <a:endParaRPr lang="en-US" i="1" dirty="0">
                  <a:latin typeface="Cambria Math" panose="02040503050406030204" pitchFamily="18" charset="0"/>
                </a:endParaRPr>
              </a:p>
              <a:p>
                <a:pPr marL="0" indent="0" algn="ctr">
                  <a:buNone/>
                </a:pP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𝑀</m:t>
                        </m:r>
                      </m:sub>
                    </m:sSub>
                    <m:r>
                      <a:rPr lang="en-US" b="0" i="1" smtClean="0">
                        <a:latin typeface="Cambria Math" panose="02040503050406030204" pitchFamily="18" charset="0"/>
                      </a:rPr>
                      <m:t>=</m:t>
                    </m:r>
                    <m:rad>
                      <m:radPr>
                        <m:degHide m:val="on"/>
                        <m:ctrlPr>
                          <a:rPr lang="en-IN" i="1" smtClean="0">
                            <a:latin typeface="Cambria Math" panose="02040503050406030204" pitchFamily="18" charset="0"/>
                          </a:rPr>
                        </m:ctrlPr>
                      </m:radPr>
                      <m:deg/>
                      <m:e>
                        <m:sSup>
                          <m:sSupPr>
                            <m:ctrlPr>
                              <a:rPr lang="en-IN" i="1" smtClean="0">
                                <a:latin typeface="Cambria Math" panose="02040503050406030204" pitchFamily="18" charset="0"/>
                              </a:rPr>
                            </m:ctrlPr>
                          </m:sSupPr>
                          <m:e>
                            <m:d>
                              <m:dPr>
                                <m:ctrlPr>
                                  <a:rPr lang="en-IN" i="1" smtClean="0">
                                    <a:latin typeface="Cambria Math" panose="02040503050406030204" pitchFamily="18" charset="0"/>
                                  </a:rPr>
                                </m:ctrlPr>
                              </m:dPr>
                              <m:e>
                                <m:sSub>
                                  <m:sSubPr>
                                    <m:ctrlPr>
                                      <a:rPr lang="en-IN"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IN"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2</m:t>
                            </m:r>
                          </m:sup>
                        </m:sSup>
                      </m:e>
                    </m:ra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a:latin typeface="Cambria Math" panose="02040503050406030204" pitchFamily="18" charset="0"/>
                          </a:rPr>
                          <m:t>𝑀</m:t>
                        </m:r>
                      </m:sub>
                    </m:sSub>
                    <m:r>
                      <a:rPr lang="en-US" b="0" i="1" smtClean="0">
                        <a:latin typeface="Cambria Math" panose="02040503050406030204" pitchFamily="18" charset="0"/>
                        <a:ea typeface="Cambria Math" panose="02040503050406030204" pitchFamily="18" charset="0"/>
                      </a:rPr>
                      <m:t>𝛥</m:t>
                    </m:r>
                    <m:d>
                      <m:dPr>
                        <m:ctrlPr>
                          <a:rPr lang="en-US" i="1" smtClean="0">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𝑖</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𝑗</m:t>
                            </m:r>
                          </m:sub>
                        </m:sSub>
                      </m:e>
                    </m:d>
                  </m:oMath>
                </a14:m>
                <a:r>
                  <a:rPr lang="en-IN" i="1" dirty="0"/>
                  <a:t> </a:t>
                </a:r>
                <a:r>
                  <a:rPr lang="en-IN" dirty="0"/>
                  <a:t>; where </a:t>
                </a:r>
                <a14:m>
                  <m:oMath xmlns:m="http://schemas.openxmlformats.org/officeDocument/2006/math">
                    <m:r>
                      <a:rPr lang="en-US" i="1">
                        <a:latin typeface="Cambria Math" panose="02040503050406030204" pitchFamily="18" charset="0"/>
                        <a:ea typeface="Cambria Math" panose="02040503050406030204" pitchFamily="18" charset="0"/>
                      </a:rPr>
                      <m:t>𝛥</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𝑚𝑖𝑛</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,360−|</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e>
                    </m:d>
                  </m:oMath>
                </a14:m>
                <a:endParaRPr lang="en-IN" i="1" dirty="0"/>
              </a:p>
            </p:txBody>
          </p:sp>
        </mc:Choice>
        <mc:Fallback>
          <p:sp>
            <p:nvSpPr>
              <p:cNvPr id="3" name="Content Placeholder 2">
                <a:extLst>
                  <a:ext uri="{FF2B5EF4-FFF2-40B4-BE49-F238E27FC236}">
                    <a16:creationId xmlns:a16="http://schemas.microsoft.com/office/drawing/2014/main" id="{62873820-DC33-1EE1-EF16-EAC753FD66A9}"/>
                  </a:ext>
                </a:extLst>
              </p:cNvPr>
              <p:cNvSpPr>
                <a:spLocks noGrp="1" noRot="1" noChangeAspect="1" noMove="1" noResize="1" noEditPoints="1" noAdjustHandles="1" noChangeArrowheads="1" noChangeShapeType="1" noTextEdit="1"/>
              </p:cNvSpPr>
              <p:nvPr>
                <p:ph idx="1"/>
              </p:nvPr>
            </p:nvSpPr>
            <p:spPr>
              <a:xfrm>
                <a:off x="412377" y="1030940"/>
                <a:ext cx="11501718" cy="5605369"/>
              </a:xfrm>
              <a:blipFill>
                <a:blip r:embed="rId3"/>
                <a:stretch>
                  <a:fillRect l="-742" t="-1522"/>
                </a:stretch>
              </a:blipFill>
            </p:spPr>
            <p:txBody>
              <a:bodyPr/>
              <a:lstStyle/>
              <a:p>
                <a:r>
                  <a:rPr lang="en-IN">
                    <a:noFill/>
                  </a:rPr>
                  <a:t> </a:t>
                </a:r>
              </a:p>
            </p:txBody>
          </p:sp>
        </mc:Fallback>
      </mc:AlternateContent>
      <p:cxnSp>
        <p:nvCxnSpPr>
          <p:cNvPr id="4" name="Straight Connector 3">
            <a:extLst>
              <a:ext uri="{FF2B5EF4-FFF2-40B4-BE49-F238E27FC236}">
                <a16:creationId xmlns:a16="http://schemas.microsoft.com/office/drawing/2014/main" id="{9F286FF2-F454-C56E-5778-EB2F742B531B}"/>
              </a:ext>
            </a:extLst>
          </p:cNvPr>
          <p:cNvCxnSpPr>
            <a:cxnSpLocks/>
          </p:cNvCxnSpPr>
          <p:nvPr/>
        </p:nvCxnSpPr>
        <p:spPr>
          <a:xfrm>
            <a:off x="493059" y="842682"/>
            <a:ext cx="2891825"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04304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12377" y="221690"/>
            <a:ext cx="11501718" cy="728569"/>
          </a:xfrm>
        </p:spPr>
        <p:txBody>
          <a:bodyPr/>
          <a:lstStyle/>
          <a:p>
            <a:r>
              <a:rPr lang="en-US" dirty="0"/>
              <a:t>Vault Encoding</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12377" y="1030940"/>
                <a:ext cx="11501718" cy="5605369"/>
              </a:xfrm>
            </p:spPr>
            <p:txBody>
              <a:bodyPr>
                <a:normAutofit/>
              </a:bodyPr>
              <a:lstStyle/>
              <a:p>
                <a:pPr marL="0" indent="0">
                  <a:buNone/>
                </a:pPr>
                <a:r>
                  <a:rPr lang="en-US" sz="2400" dirty="0"/>
                  <a:t>Let </a:t>
                </a:r>
                <a14:m>
                  <m:oMath xmlns:m="http://schemas.openxmlformats.org/officeDocument/2006/math">
                    <m:sSup>
                      <m:sSupPr>
                        <m:ctrlPr>
                          <a:rPr lang="en-US" sz="2400" i="1" smtClean="0">
                            <a:latin typeface="Cambria Math" panose="02040503050406030204" pitchFamily="18" charset="0"/>
                          </a:rPr>
                        </m:ctrlPr>
                      </m:sSupPr>
                      <m:e>
                        <m:r>
                          <a:rPr lang="en-US" sz="2400" b="1" i="1" smtClean="0">
                            <a:latin typeface="Cambria Math" panose="02040503050406030204" pitchFamily="18" charset="0"/>
                          </a:rPr>
                          <m:t>𝑺𝑴</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m:t>
                    </m:r>
                    <m:sSubSup>
                      <m:sSubSupPr>
                        <m:ctrlPr>
                          <a:rPr lang="en-US" sz="2400" b="1" i="1">
                            <a:latin typeface="Cambria Math" panose="02040503050406030204" pitchFamily="18" charset="0"/>
                          </a:rPr>
                        </m:ctrlPr>
                      </m:sSubSupPr>
                      <m:e>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b="0" i="1" smtClean="0">
                                    <a:latin typeface="Cambria Math" panose="02040503050406030204" pitchFamily="18" charset="0"/>
                                  </a:rPr>
                                  <m:t>𝑗</m:t>
                                </m:r>
                              </m:sub>
                              <m:sup>
                                <m:r>
                                  <a:rPr lang="en-US" sz="2400" i="1">
                                    <a:latin typeface="Cambria Math" panose="02040503050406030204" pitchFamily="18" charset="0"/>
                                  </a:rPr>
                                  <m:t>𝑇</m:t>
                                </m:r>
                              </m:sup>
                            </m:sSubSup>
                          </m:e>
                        </m:d>
                      </m:e>
                      <m:sub>
                        <m:r>
                          <a:rPr lang="en-US" sz="2400" b="1" i="1" smtClean="0">
                            <a:latin typeface="Cambria Math" panose="02040503050406030204" pitchFamily="18" charset="0"/>
                          </a:rPr>
                          <m:t>𝒋</m:t>
                        </m:r>
                        <m:r>
                          <a:rPr lang="en-US" sz="2400" b="1" i="1">
                            <a:latin typeface="Cambria Math" panose="02040503050406030204" pitchFamily="18" charset="0"/>
                          </a:rPr>
                          <m:t>=</m:t>
                        </m:r>
                        <m:r>
                          <a:rPr lang="en-US" sz="2400" b="1" i="1">
                            <a:latin typeface="Cambria Math" panose="02040503050406030204" pitchFamily="18" charset="0"/>
                          </a:rPr>
                          <m:t>𝟏</m:t>
                        </m:r>
                      </m:sub>
                      <m:sup>
                        <m:r>
                          <a:rPr lang="en-US" sz="2400" b="1" i="1" smtClean="0">
                            <a:latin typeface="Cambria Math" panose="02040503050406030204" pitchFamily="18" charset="0"/>
                          </a:rPr>
                          <m:t>𝒓</m:t>
                        </m:r>
                      </m:sup>
                    </m:sSubSup>
                  </m:oMath>
                </a14:m>
                <a:r>
                  <a:rPr lang="en-IN" sz="2400" b="1" dirty="0"/>
                  <a:t> </a:t>
                </a:r>
                <a:r>
                  <a:rPr lang="en-IN" sz="2400" dirty="0"/>
                  <a:t>denote the selected minutiae set.</a:t>
                </a:r>
              </a:p>
              <a:p>
                <a:pPr marL="457200" indent="-457200">
                  <a:buFont typeface="+mj-lt"/>
                  <a:buAutoNum type="arabicPeriod" startAt="3"/>
                </a:pPr>
                <a:r>
                  <a:rPr lang="en-IN" sz="2400" dirty="0"/>
                  <a:t>The chaff point set </a:t>
                </a:r>
                <a14:m>
                  <m:oMath xmlns:m="http://schemas.openxmlformats.org/officeDocument/2006/math">
                    <m:r>
                      <a:rPr lang="en-US" sz="2400" b="1" i="1" smtClean="0">
                        <a:latin typeface="Cambria Math" panose="02040503050406030204" pitchFamily="18" charset="0"/>
                      </a:rPr>
                      <m:t>𝑪𝑴</m:t>
                    </m:r>
                    <m:r>
                      <a:rPr lang="en-US" sz="2400" b="1" i="1" smtClean="0">
                        <a:latin typeface="Cambria Math" panose="02040503050406030204" pitchFamily="18" charset="0"/>
                      </a:rPr>
                      <m:t>=</m:t>
                    </m:r>
                    <m:sSubSup>
                      <m:sSubSupPr>
                        <m:ctrlPr>
                          <a:rPr lang="en-US" sz="2400" b="1" i="1" smtClean="0">
                            <a:latin typeface="Cambria Math" panose="02040503050406030204" pitchFamily="18" charset="0"/>
                          </a:rPr>
                        </m:ctrlPr>
                      </m:sSubSupPr>
                      <m:e>
                        <m:d>
                          <m:dPr>
                            <m:begChr m:val="{"/>
                            <m:endChr m:val="}"/>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1" i="1" smtClean="0">
                                    <a:latin typeface="Cambria Math" panose="02040503050406030204" pitchFamily="18" charset="0"/>
                                  </a:rPr>
                                  <m:t>𝒌</m:t>
                                </m:r>
                              </m:sub>
                            </m:sSub>
                          </m:e>
                        </m:d>
                      </m:e>
                      <m:sub>
                        <m:r>
                          <a:rPr lang="en-US" sz="2400" b="1" i="1" smtClean="0">
                            <a:latin typeface="Cambria Math" panose="02040503050406030204" pitchFamily="18" charset="0"/>
                          </a:rPr>
                          <m:t>𝒌</m:t>
                        </m:r>
                        <m:r>
                          <a:rPr lang="en-US" sz="2400" b="1" i="1" smtClean="0">
                            <a:latin typeface="Cambria Math" panose="02040503050406030204" pitchFamily="18" charset="0"/>
                          </a:rPr>
                          <m:t>=</m:t>
                        </m:r>
                        <m:r>
                          <a:rPr lang="en-US" sz="2400" b="1" i="1" smtClean="0">
                            <a:latin typeface="Cambria Math" panose="02040503050406030204" pitchFamily="18" charset="0"/>
                          </a:rPr>
                          <m:t>𝟏</m:t>
                        </m:r>
                      </m:sub>
                      <m:sup>
                        <m:r>
                          <a:rPr lang="en-US" sz="2400" b="1" i="1" smtClean="0">
                            <a:latin typeface="Cambria Math" panose="02040503050406030204" pitchFamily="18" charset="0"/>
                          </a:rPr>
                          <m:t>𝒔</m:t>
                        </m:r>
                      </m:sup>
                    </m:sSubSup>
                  </m:oMath>
                </a14:m>
                <a:r>
                  <a:rPr lang="en-IN" sz="2400" dirty="0"/>
                  <a:t> is generated iteratively. A chaff point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𝑣</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rPr>
                      <m:t>)</m:t>
                    </m:r>
                  </m:oMath>
                </a14:m>
                <a:r>
                  <a:rPr lang="en-IN" sz="2400" b="1" dirty="0"/>
                  <a:t> </a:t>
                </a:r>
                <a:r>
                  <a:rPr lang="en-IN" sz="2400" dirty="0"/>
                  <a:t>is randomly chosen such that </a:t>
                </a:r>
                <a14:m>
                  <m:oMath xmlns:m="http://schemas.openxmlformats.org/officeDocument/2006/math">
                    <m:r>
                      <a:rPr lang="en-US" sz="2400" b="0" i="1" smtClean="0">
                        <a:latin typeface="Cambria Math" panose="02040503050406030204" pitchFamily="18" charset="0"/>
                      </a:rPr>
                      <m:t>𝑢</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1,2,…,</m:t>
                        </m:r>
                        <m:r>
                          <a:rPr lang="en-US" sz="2400" b="0" i="1" smtClean="0">
                            <a:latin typeface="Cambria Math" panose="02040503050406030204" pitchFamily="18" charset="0"/>
                            <a:ea typeface="Cambria Math" panose="02040503050406030204" pitchFamily="18" charset="0"/>
                          </a:rPr>
                          <m:t>𝑈</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𝑣</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1,2,…,</m:t>
                        </m:r>
                        <m:r>
                          <a:rPr lang="en-US" sz="2400" b="0" i="1" smtClean="0">
                            <a:latin typeface="Cambria Math" panose="02040503050406030204" pitchFamily="18" charset="0"/>
                            <a:ea typeface="Cambria Math" panose="02040503050406030204" pitchFamily="18" charset="0"/>
                          </a:rPr>
                          <m:t>𝑉</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1,2,…,360</m:t>
                        </m:r>
                      </m:e>
                    </m:d>
                    <m:r>
                      <a:rPr lang="en-US" sz="2400" b="0" i="1" smtClean="0">
                        <a:latin typeface="Cambria Math" panose="02040503050406030204" pitchFamily="18" charset="0"/>
                        <a:ea typeface="Cambria Math" panose="02040503050406030204" pitchFamily="18" charset="0"/>
                      </a:rPr>
                      <m:t>.</m:t>
                    </m:r>
                  </m:oMath>
                </a14:m>
                <a:r>
                  <a:rPr lang="en-IN" sz="2400" b="1" dirty="0"/>
                  <a:t> </a:t>
                </a:r>
                <a:r>
                  <a:rPr lang="en-IN" sz="2400" dirty="0"/>
                  <a:t>The point </a:t>
                </a:r>
                <a14:m>
                  <m:oMath xmlns:m="http://schemas.openxmlformats.org/officeDocument/2006/math">
                    <m:r>
                      <a:rPr lang="en-US" sz="2400" b="0" i="1" smtClean="0">
                        <a:latin typeface="Cambria Math" panose="02040503050406030204" pitchFamily="18" charset="0"/>
                      </a:rPr>
                      <m:t>𝑚</m:t>
                    </m:r>
                  </m:oMath>
                </a14:m>
                <a:r>
                  <a:rPr lang="en-IN" sz="2400" b="1" dirty="0"/>
                  <a:t> </a:t>
                </a:r>
                <a:r>
                  <a:rPr lang="en-IN" sz="2400" dirty="0"/>
                  <a:t>is added to </a:t>
                </a:r>
                <a14:m>
                  <m:oMath xmlns:m="http://schemas.openxmlformats.org/officeDocument/2006/math">
                    <m:r>
                      <a:rPr lang="en-US" sz="2400" b="0" i="1" smtClean="0">
                        <a:latin typeface="Cambria Math" panose="02040503050406030204" pitchFamily="18" charset="0"/>
                      </a:rPr>
                      <m:t>𝐶𝑀</m:t>
                    </m:r>
                  </m:oMath>
                </a14:m>
                <a:r>
                  <a:rPr lang="en-IN" sz="2400" b="1" dirty="0"/>
                  <a:t> </a:t>
                </a:r>
                <a:r>
                  <a:rPr lang="en-IN" sz="2400" dirty="0"/>
                  <a:t>if the minimum distance between </a:t>
                </a:r>
                <a14:m>
                  <m:oMath xmlns:m="http://schemas.openxmlformats.org/officeDocument/2006/math">
                    <m:r>
                      <a:rPr lang="en-US" sz="2400" b="0" i="1" smtClean="0">
                        <a:latin typeface="Cambria Math" panose="02040503050406030204" pitchFamily="18" charset="0"/>
                      </a:rPr>
                      <m:t>𝑚</m:t>
                    </m:r>
                  </m:oMath>
                </a14:m>
                <a:r>
                  <a:rPr lang="en-IN" sz="2400" b="1" dirty="0"/>
                  <a:t> </a:t>
                </a:r>
                <a:r>
                  <a:rPr lang="en-IN" sz="2400" dirty="0"/>
                  <a:t>and all the points in the set </a:t>
                </a:r>
                <a14:m>
                  <m:oMath xmlns:m="http://schemas.openxmlformats.org/officeDocument/2006/math">
                    <m:sSup>
                      <m:sSupPr>
                        <m:ctrlPr>
                          <a:rPr lang="en-US" sz="2400" i="1">
                            <a:latin typeface="Cambria Math" panose="02040503050406030204" pitchFamily="18" charset="0"/>
                          </a:rPr>
                        </m:ctrlPr>
                      </m:sSupPr>
                      <m:e>
                        <m:r>
                          <a:rPr lang="en-US" sz="2400" b="1" i="1">
                            <a:latin typeface="Cambria Math" panose="02040503050406030204" pitchFamily="18" charset="0"/>
                          </a:rPr>
                          <m:t>𝑺𝑴</m:t>
                        </m:r>
                      </m:e>
                      <m:sup>
                        <m:r>
                          <a:rPr lang="en-US" sz="2400" i="1">
                            <a:latin typeface="Cambria Math" panose="02040503050406030204" pitchFamily="18" charset="0"/>
                          </a:rPr>
                          <m:t>𝑇</m:t>
                        </m:r>
                      </m:sup>
                    </m:sSup>
                    <m:r>
                      <a:rPr lang="en-US" sz="240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𝑪𝑴</m:t>
                    </m:r>
                  </m:oMath>
                </a14:m>
                <a:r>
                  <a:rPr lang="en-IN" sz="2400" b="1" dirty="0"/>
                  <a:t> </a:t>
                </a:r>
                <a:r>
                  <a:rPr lang="en-IN" sz="2400" dirty="0"/>
                  <a:t>is greater than </a:t>
                </a:r>
                <a14:m>
                  <m:oMath xmlns:m="http://schemas.openxmlformats.org/officeDocument/2006/math">
                    <m:sSub>
                      <m:sSubPr>
                        <m:ctrlPr>
                          <a:rPr lang="en-IN" sz="2400" i="1">
                            <a:latin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𝛿</m:t>
                        </m:r>
                      </m:e>
                      <m:sub>
                        <m:r>
                          <a:rPr lang="en-US" sz="2400" i="1">
                            <a:latin typeface="Cambria Math" panose="02040503050406030204" pitchFamily="18" charset="0"/>
                          </a:rPr>
                          <m:t>1</m:t>
                        </m:r>
                      </m:sub>
                    </m:sSub>
                  </m:oMath>
                </a14:m>
                <a:r>
                  <a:rPr lang="en-IN" sz="2400" b="1" dirty="0"/>
                  <a:t>.</a:t>
                </a:r>
                <a:endParaRPr lang="en-IN" sz="2400" dirty="0"/>
              </a:p>
              <a:p>
                <a:pPr marL="457200" indent="-457200">
                  <a:buFont typeface="+mj-lt"/>
                  <a:buAutoNum type="arabicPeriod" startAt="3"/>
                </a:pPr>
                <a:r>
                  <a:rPr lang="en-IN" sz="2400" dirty="0"/>
                  <a:t>The minutiae attributes </a:t>
                </a:r>
                <a14:m>
                  <m:oMath xmlns:m="http://schemas.openxmlformats.org/officeDocument/2006/math">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𝑣</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oMath>
                </a14:m>
                <a:r>
                  <a:rPr lang="en-IN" sz="2400" dirty="0"/>
                  <a:t> are quantized and represented as bit strings of length </a:t>
                </a:r>
                <a14:m>
                  <m:oMath xmlns:m="http://schemas.openxmlformats.org/officeDocument/2006/math">
                    <m:sSub>
                      <m:sSubPr>
                        <m:ctrlPr>
                          <a:rPr lang="en-IN" sz="240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Β</m:t>
                        </m:r>
                      </m:e>
                      <m:sub>
                        <m:r>
                          <a:rPr lang="en-US" sz="2400" b="0" i="1" smtClean="0">
                            <a:latin typeface="Cambria Math" panose="02040503050406030204" pitchFamily="18" charset="0"/>
                          </a:rPr>
                          <m:t>𝑢</m:t>
                        </m:r>
                      </m:sub>
                    </m:sSub>
                    <m:r>
                      <a:rPr lang="en-US" sz="2400" b="0" i="1" smtClean="0">
                        <a:latin typeface="Cambria Math" panose="02040503050406030204" pitchFamily="18" charset="0"/>
                      </a:rPr>
                      <m:t>,</m:t>
                    </m:r>
                    <m:sSub>
                      <m:sSubPr>
                        <m:ctrlPr>
                          <a:rPr lang="en-IN" sz="240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Β</m:t>
                        </m:r>
                      </m:e>
                      <m:sub>
                        <m:r>
                          <a:rPr lang="en-US" sz="2400" b="0" i="1" smtClean="0">
                            <a:latin typeface="Cambria Math" panose="02040503050406030204" pitchFamily="18" charset="0"/>
                          </a:rPr>
                          <m:t>𝑣</m:t>
                        </m:r>
                      </m:sub>
                    </m:sSub>
                    <m:r>
                      <a:rPr lang="en-US" sz="2400" b="0" i="1" smtClean="0">
                        <a:latin typeface="Cambria Math" panose="02040503050406030204" pitchFamily="18" charset="0"/>
                      </a:rPr>
                      <m:t>,</m:t>
                    </m:r>
                    <m:sSub>
                      <m:sSubPr>
                        <m:ctrlPr>
                          <a:rPr lang="en-IN" sz="240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Β</m:t>
                        </m:r>
                      </m:e>
                      <m:sub>
                        <m:r>
                          <a:rPr lang="en-IN" sz="2400" i="1" smtClean="0">
                            <a:latin typeface="Cambria Math" panose="02040503050406030204" pitchFamily="18" charset="0"/>
                            <a:ea typeface="Cambria Math" panose="02040503050406030204" pitchFamily="18" charset="0"/>
                          </a:rPr>
                          <m:t>𝜃</m:t>
                        </m:r>
                      </m:sub>
                    </m:sSub>
                  </m:oMath>
                </a14:m>
                <a:r>
                  <a:rPr lang="en-IN" sz="2400" dirty="0"/>
                  <a:t>, respectively. They are chosen such that they add </a:t>
                </a:r>
                <a:r>
                  <a:rPr lang="en-IN" sz="2400" dirty="0" err="1"/>
                  <a:t>upto</a:t>
                </a:r>
                <a:r>
                  <a:rPr lang="en-IN" sz="2400" dirty="0"/>
                  <a:t> 16, we obtain a 16-bit number by concatenating the bit strings corresponding to </a:t>
                </a:r>
                <a14:m>
                  <m:oMath xmlns:m="http://schemas.openxmlformats.org/officeDocument/2006/math">
                    <m:r>
                      <a:rPr lang="en-US" sz="2400" i="1">
                        <a:latin typeface="Cambria Math" panose="02040503050406030204" pitchFamily="18" charset="0"/>
                      </a:rPr>
                      <m:t>𝑢</m:t>
                    </m:r>
                    <m:r>
                      <a:rPr lang="en-US" sz="2400" i="1">
                        <a:latin typeface="Cambria Math" panose="02040503050406030204" pitchFamily="18" charset="0"/>
                      </a:rPr>
                      <m:t>,</m:t>
                    </m:r>
                    <m:r>
                      <a:rPr lang="en-US" sz="2400" i="1">
                        <a:latin typeface="Cambria Math" panose="02040503050406030204" pitchFamily="18" charset="0"/>
                      </a:rPr>
                      <m:t>𝑣</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oMath>
                </a14:m>
                <a:r>
                  <a:rPr lang="en-IN" sz="2400" dirty="0"/>
                  <a:t> .Thus minutiae points are encoded as elements in the field </a:t>
                </a:r>
                <a14:m>
                  <m:oMath xmlns:m="http://schemas.openxmlformats.org/officeDocument/2006/math">
                    <m:r>
                      <a:rPr lang="en-US" sz="2400" b="1" i="1">
                        <a:latin typeface="Cambria Math" panose="02040503050406030204" pitchFamily="18" charset="0"/>
                      </a:rPr>
                      <m:t>𝑭</m:t>
                    </m:r>
                    <m:r>
                      <a:rPr lang="en-US" sz="2400">
                        <a:latin typeface="Cambria Math" panose="02040503050406030204" pitchFamily="18" charset="0"/>
                      </a:rPr>
                      <m:t>=</m:t>
                    </m:r>
                    <m:r>
                      <a:rPr lang="en-US" sz="2400" i="1">
                        <a:latin typeface="Cambria Math" panose="02040503050406030204" pitchFamily="18" charset="0"/>
                      </a:rPr>
                      <m:t>𝐺𝐹</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2</m:t>
                            </m:r>
                          </m:e>
                          <m:sup>
                            <m:r>
                              <a:rPr lang="en-US" sz="2400" i="1">
                                <a:latin typeface="Cambria Math" panose="02040503050406030204" pitchFamily="18" charset="0"/>
                              </a:rPr>
                              <m:t>16</m:t>
                            </m:r>
                          </m:sup>
                        </m:sSup>
                      </m:e>
                    </m:d>
                  </m:oMath>
                </a14:m>
                <a:r>
                  <a:rPr lang="en-IN" sz="2400" dirty="0"/>
                  <a:t>. Let </a:t>
                </a:r>
                <a14:m>
                  <m:oMath xmlns:m="http://schemas.openxmlformats.org/officeDocument/2006/math">
                    <m:r>
                      <a:rPr lang="en-US" sz="2400" b="1" i="1" smtClean="0">
                        <a:latin typeface="Cambria Math" panose="02040503050406030204" pitchFamily="18" charset="0"/>
                      </a:rPr>
                      <m:t>𝑿</m:t>
                    </m:r>
                    <m:r>
                      <a:rPr lang="en-US" sz="2400" b="0" i="1" smtClean="0">
                        <a:latin typeface="Cambria Math" panose="02040503050406030204" pitchFamily="18" charset="0"/>
                      </a:rPr>
                      <m:t>=</m:t>
                    </m:r>
                    <m:sSubSup>
                      <m:sSubSupPr>
                        <m:ctrlPr>
                          <a:rPr lang="en-US" sz="2400" b="1" i="1">
                            <a:latin typeface="Cambria Math" panose="02040503050406030204" pitchFamily="18" charset="0"/>
                          </a:rPr>
                        </m:ctrlPr>
                      </m:sSubSupPr>
                      <m:e>
                        <m:d>
                          <m:dPr>
                            <m:begChr m:val="{"/>
                            <m:endChr m:val="}"/>
                            <m:ctrlPr>
                              <a:rPr lang="en-US" sz="2400" b="1" i="1">
                                <a:latin typeface="Cambria Math" panose="02040503050406030204" pitchFamily="18" charset="0"/>
                              </a:rPr>
                            </m:ctrlPr>
                          </m:dPr>
                          <m:e>
                            <m:sSub>
                              <m:sSubPr>
                                <m:ctrlPr>
                                  <a:rPr lang="en-US" sz="2400" b="1" i="1">
                                    <a:latin typeface="Cambria Math" panose="02040503050406030204" pitchFamily="18" charset="0"/>
                                  </a:rPr>
                                </m:ctrlPr>
                              </m:sSubPr>
                              <m:e>
                                <m:r>
                                  <a:rPr lang="en-US" sz="2400" b="0" i="1" smtClean="0">
                                    <a:latin typeface="Cambria Math" panose="02040503050406030204" pitchFamily="18" charset="0"/>
                                  </a:rPr>
                                  <m:t>𝑥</m:t>
                                </m:r>
                              </m:e>
                              <m:sub>
                                <m:r>
                                  <a:rPr lang="en-US" sz="2400" b="1" i="1" smtClean="0">
                                    <a:latin typeface="Cambria Math" panose="02040503050406030204" pitchFamily="18" charset="0"/>
                                  </a:rPr>
                                  <m:t>𝒋</m:t>
                                </m:r>
                              </m:sub>
                            </m:sSub>
                          </m:e>
                        </m:d>
                      </m:e>
                      <m:sub>
                        <m:r>
                          <a:rPr lang="en-US" sz="2400" b="1" i="1" smtClean="0">
                            <a:latin typeface="Cambria Math" panose="02040503050406030204" pitchFamily="18" charset="0"/>
                          </a:rPr>
                          <m:t>𝒋</m:t>
                        </m:r>
                        <m:r>
                          <a:rPr lang="en-US" sz="2400" b="1" i="1">
                            <a:latin typeface="Cambria Math" panose="02040503050406030204" pitchFamily="18" charset="0"/>
                          </a:rPr>
                          <m:t>=</m:t>
                        </m:r>
                        <m:r>
                          <a:rPr lang="en-US" sz="2400" b="1" i="1">
                            <a:latin typeface="Cambria Math" panose="02040503050406030204" pitchFamily="18" charset="0"/>
                          </a:rPr>
                          <m:t>𝟏</m:t>
                        </m:r>
                      </m:sub>
                      <m:sup>
                        <m:r>
                          <a:rPr lang="en-US" sz="2400" b="1" i="1" smtClean="0">
                            <a:latin typeface="Cambria Math" panose="02040503050406030204" pitchFamily="18" charset="0"/>
                          </a:rPr>
                          <m:t>𝒓</m:t>
                        </m:r>
                      </m:sup>
                    </m:sSubSup>
                  </m:oMath>
                </a14:m>
                <a:r>
                  <a:rPr lang="en-IN" sz="2400" b="1" dirty="0"/>
                  <a:t> </a:t>
                </a:r>
                <a:r>
                  <a:rPr lang="en-IN" sz="2400" dirty="0"/>
                  <a:t>and </a:t>
                </a:r>
                <a14:m>
                  <m:oMath xmlns:m="http://schemas.openxmlformats.org/officeDocument/2006/math">
                    <m:r>
                      <a:rPr lang="en-US" sz="2400" b="1" i="1" smtClean="0">
                        <a:latin typeface="Cambria Math" panose="02040503050406030204" pitchFamily="18" charset="0"/>
                      </a:rPr>
                      <m:t>𝒀</m:t>
                    </m:r>
                    <m:r>
                      <a:rPr lang="en-US" sz="2400" i="1">
                        <a:latin typeface="Cambria Math" panose="02040503050406030204" pitchFamily="18" charset="0"/>
                      </a:rPr>
                      <m:t>=</m:t>
                    </m:r>
                    <m:sSubSup>
                      <m:sSubSupPr>
                        <m:ctrlPr>
                          <a:rPr lang="en-US" sz="2400" b="1" i="1">
                            <a:latin typeface="Cambria Math" panose="02040503050406030204" pitchFamily="18" charset="0"/>
                          </a:rPr>
                        </m:ctrlPr>
                      </m:sSubSupPr>
                      <m:e>
                        <m:d>
                          <m:dPr>
                            <m:begChr m:val="{"/>
                            <m:endChr m:val="}"/>
                            <m:ctrlPr>
                              <a:rPr lang="en-US" sz="2400" b="1" i="1">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1" i="1" smtClean="0">
                                    <a:latin typeface="Cambria Math" panose="02040503050406030204" pitchFamily="18" charset="0"/>
                                  </a:rPr>
                                  <m:t>𝒌</m:t>
                                </m:r>
                              </m:sub>
                            </m:sSub>
                          </m:e>
                        </m:d>
                      </m:e>
                      <m:sub>
                        <m:r>
                          <a:rPr lang="en-US" sz="2400" b="1" i="1" smtClean="0">
                            <a:latin typeface="Cambria Math" panose="02040503050406030204" pitchFamily="18" charset="0"/>
                          </a:rPr>
                          <m:t>𝒌</m:t>
                        </m:r>
                        <m:r>
                          <a:rPr lang="en-US" sz="2400" b="1" i="1">
                            <a:latin typeface="Cambria Math" panose="02040503050406030204" pitchFamily="18" charset="0"/>
                          </a:rPr>
                          <m:t>=</m:t>
                        </m:r>
                        <m:r>
                          <a:rPr lang="en-US" sz="2400" b="1" i="1">
                            <a:latin typeface="Cambria Math" panose="02040503050406030204" pitchFamily="18" charset="0"/>
                          </a:rPr>
                          <m:t>𝟏</m:t>
                        </m:r>
                      </m:sub>
                      <m:sup>
                        <m:r>
                          <a:rPr lang="en-US" sz="2400" b="1" i="1" smtClean="0">
                            <a:latin typeface="Cambria Math" panose="02040503050406030204" pitchFamily="18" charset="0"/>
                          </a:rPr>
                          <m:t>𝒔</m:t>
                        </m:r>
                      </m:sup>
                    </m:sSubSup>
                  </m:oMath>
                </a14:m>
                <a:r>
                  <a:rPr lang="en-IN" sz="2400" b="1" dirty="0"/>
                  <a:t> </a:t>
                </a:r>
                <a:r>
                  <a:rPr lang="en-IN" sz="2400" dirty="0"/>
                  <a:t>be the encoded values of selected template minutiae and chaff points, respectively in the field </a:t>
                </a:r>
                <a14:m>
                  <m:oMath xmlns:m="http://schemas.openxmlformats.org/officeDocument/2006/math">
                    <m:r>
                      <a:rPr lang="en-US" sz="2400" b="1" i="1" smtClean="0">
                        <a:latin typeface="Cambria Math" panose="02040503050406030204" pitchFamily="18" charset="0"/>
                      </a:rPr>
                      <m:t>𝑭</m:t>
                    </m:r>
                    <m:r>
                      <a:rPr lang="en-US" sz="2400" b="1" i="1" smtClean="0">
                        <a:latin typeface="Cambria Math" panose="02040503050406030204" pitchFamily="18" charset="0"/>
                      </a:rPr>
                      <m:t>.</m:t>
                    </m:r>
                  </m:oMath>
                </a14:m>
                <a:endParaRPr lang="en-IN" sz="2400" b="1" dirty="0"/>
              </a:p>
              <a:p>
                <a:pPr marL="457200" indent="-457200">
                  <a:buFont typeface="+mj-lt"/>
                  <a:buAutoNum type="arabicPeriod" startAt="3"/>
                </a:pPr>
                <a:r>
                  <a:rPr lang="en-IN" sz="2400" dirty="0"/>
                  <a:t>The secret </a:t>
                </a:r>
                <a14:m>
                  <m:oMath xmlns:m="http://schemas.openxmlformats.org/officeDocument/2006/math">
                    <m:r>
                      <a:rPr lang="en-US" sz="2400" b="1" i="1" smtClean="0">
                        <a:latin typeface="Cambria Math" panose="02040503050406030204" pitchFamily="18" charset="0"/>
                      </a:rPr>
                      <m:t>𝑲</m:t>
                    </m:r>
                  </m:oMath>
                </a14:m>
                <a:r>
                  <a:rPr lang="en-IN" sz="2400" b="1" dirty="0"/>
                  <a:t> </a:t>
                </a:r>
                <a:r>
                  <a:rPr lang="en-IN" sz="2400" dirty="0"/>
                  <a:t>of length </a:t>
                </a:r>
                <a14:m>
                  <m:oMath xmlns:m="http://schemas.openxmlformats.org/officeDocument/2006/math">
                    <m:r>
                      <a:rPr lang="en-US" sz="2400" b="0" i="1" smtClean="0">
                        <a:latin typeface="Cambria Math" panose="02040503050406030204" pitchFamily="18" charset="0"/>
                      </a:rPr>
                      <m:t>16</m:t>
                    </m:r>
                    <m:r>
                      <a:rPr lang="en-US" sz="2400" b="0" i="1" smtClean="0">
                        <a:latin typeface="Cambria Math" panose="02040503050406030204" pitchFamily="18" charset="0"/>
                      </a:rPr>
                      <m:t>𝑛</m:t>
                    </m:r>
                  </m:oMath>
                </a14:m>
                <a:r>
                  <a:rPr lang="en-IN" sz="2400" b="1" dirty="0"/>
                  <a:t> </a:t>
                </a:r>
                <a:r>
                  <a:rPr lang="en-IN" sz="2400" dirty="0"/>
                  <a:t>bits, where </a:t>
                </a:r>
                <a14:m>
                  <m:oMath xmlns:m="http://schemas.openxmlformats.org/officeDocument/2006/math">
                    <m:r>
                      <a:rPr lang="en-US" sz="2400" b="0" i="1" smtClean="0">
                        <a:latin typeface="Cambria Math" panose="02040503050406030204" pitchFamily="18" charset="0"/>
                      </a:rPr>
                      <m:t>𝑛</m:t>
                    </m:r>
                  </m:oMath>
                </a14:m>
                <a:r>
                  <a:rPr lang="en-IN" sz="2400" b="1" dirty="0"/>
                  <a:t> </a:t>
                </a:r>
                <a:r>
                  <a:rPr lang="en-IN" sz="2400" dirty="0"/>
                  <a:t>is the degree of encoding polynomial. 16bit CRC code is appended to secret </a:t>
                </a:r>
                <a14:m>
                  <m:oMath xmlns:m="http://schemas.openxmlformats.org/officeDocument/2006/math">
                    <m:r>
                      <a:rPr lang="en-US" sz="2400" b="1" i="1" smtClean="0">
                        <a:latin typeface="Cambria Math" panose="02040503050406030204" pitchFamily="18" charset="0"/>
                      </a:rPr>
                      <m:t>𝑲</m:t>
                    </m:r>
                  </m:oMath>
                </a14:m>
                <a:r>
                  <a:rPr lang="en-IN" sz="2400" b="1" dirty="0"/>
                  <a:t> </a:t>
                </a:r>
                <a:r>
                  <a:rPr lang="en-IN" sz="2400" dirty="0"/>
                  <a:t>to obtain </a:t>
                </a:r>
                <a14:m>
                  <m:oMath xmlns:m="http://schemas.openxmlformats.org/officeDocument/2006/math">
                    <m:r>
                      <a:rPr lang="en-US" sz="2400" b="1" i="1" smtClean="0">
                        <a:latin typeface="Cambria Math" panose="02040503050406030204" pitchFamily="18" charset="0"/>
                      </a:rPr>
                      <m:t>𝑲</m:t>
                    </m:r>
                    <m:r>
                      <a:rPr lang="en-US" sz="2400" b="1" i="1" smtClean="0">
                        <a:latin typeface="Cambria Math" panose="02040503050406030204" pitchFamily="18" charset="0"/>
                      </a:rPr>
                      <m:t>′</m:t>
                    </m:r>
                  </m:oMath>
                </a14:m>
                <a:r>
                  <a:rPr lang="en-IN" sz="2400" b="1" dirty="0"/>
                  <a:t> </a:t>
                </a:r>
                <a:r>
                  <a:rPr lang="en-IN" sz="2400" dirty="0"/>
                  <a:t>containing </a:t>
                </a:r>
                <a14:m>
                  <m:oMath xmlns:m="http://schemas.openxmlformats.org/officeDocument/2006/math">
                    <m:r>
                      <a:rPr lang="en-US" sz="2400" b="0" i="1" smtClean="0">
                        <a:latin typeface="Cambria Math" panose="02040503050406030204" pitchFamily="18" charset="0"/>
                      </a:rPr>
                      <m:t>16(</m:t>
                    </m:r>
                    <m:r>
                      <a:rPr lang="en-US" sz="2400" b="0" i="1" smtClean="0">
                        <a:latin typeface="Cambria Math" panose="02040503050406030204" pitchFamily="18" charset="0"/>
                      </a:rPr>
                      <m:t>𝑛</m:t>
                    </m:r>
                    <m:r>
                      <a:rPr lang="en-US" sz="2400" b="0" i="1" smtClean="0">
                        <a:latin typeface="Cambria Math" panose="02040503050406030204" pitchFamily="18" charset="0"/>
                      </a:rPr>
                      <m:t>+1)</m:t>
                    </m:r>
                  </m:oMath>
                </a14:m>
                <a:r>
                  <a:rPr lang="en-IN" sz="2400" b="1" dirty="0"/>
                  <a:t> </a:t>
                </a:r>
                <a:r>
                  <a:rPr lang="en-IN" sz="2400" dirty="0"/>
                  <a:t>bits. The generator polynomial </a:t>
                </a:r>
                <a14:m>
                  <m:oMath xmlns:m="http://schemas.openxmlformats.org/officeDocument/2006/math">
                    <m:r>
                      <a:rPr lang="en-US" sz="2400" b="1" i="1" smtClean="0">
                        <a:latin typeface="Cambria Math" panose="02040503050406030204" pitchFamily="18" charset="0"/>
                      </a:rPr>
                      <m:t>𝑮</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𝒘</m:t>
                        </m:r>
                      </m:e>
                    </m:d>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𝒘</m:t>
                        </m:r>
                      </m:e>
                      <m:sup>
                        <m:r>
                          <a:rPr lang="en-US" sz="2400" b="1" i="1" smtClean="0">
                            <a:latin typeface="Cambria Math" panose="02040503050406030204" pitchFamily="18" charset="0"/>
                          </a:rPr>
                          <m:t>𝟏𝟔</m:t>
                        </m:r>
                      </m:sup>
                    </m:sSup>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𝒘</m:t>
                        </m:r>
                      </m:e>
                      <m:sup>
                        <m:r>
                          <a:rPr lang="en-US" sz="2400" b="1" i="1" smtClean="0">
                            <a:latin typeface="Cambria Math" panose="02040503050406030204" pitchFamily="18" charset="0"/>
                          </a:rPr>
                          <m:t>𝟏𝟓</m:t>
                        </m:r>
                      </m:sup>
                    </m:sSup>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𝒘</m:t>
                        </m:r>
                      </m:e>
                      <m:sup>
                        <m:r>
                          <a:rPr lang="en-US" sz="2400" b="1" i="1" smtClean="0">
                            <a:latin typeface="Cambria Math" panose="02040503050406030204" pitchFamily="18" charset="0"/>
                          </a:rPr>
                          <m:t>𝟐</m:t>
                        </m:r>
                      </m:sup>
                    </m:sSup>
                    <m:r>
                      <a:rPr lang="en-US" sz="2400" b="1" i="1" smtClean="0">
                        <a:latin typeface="Cambria Math" panose="02040503050406030204" pitchFamily="18" charset="0"/>
                      </a:rPr>
                      <m:t>+</m:t>
                    </m:r>
                    <m:r>
                      <a:rPr lang="en-US" sz="2400" b="1" i="1" smtClean="0">
                        <a:latin typeface="Cambria Math" panose="02040503050406030204" pitchFamily="18" charset="0"/>
                      </a:rPr>
                      <m:t>𝟏</m:t>
                    </m:r>
                  </m:oMath>
                </a14:m>
                <a:r>
                  <a:rPr lang="en-IN" sz="2400" dirty="0"/>
                  <a:t> CRC-16, is used for generating CRC bits.</a:t>
                </a:r>
                <a:endParaRPr lang="en-IN" sz="2400" b="1" dirty="0"/>
              </a:p>
            </p:txBody>
          </p:sp>
        </mc:Choice>
        <mc:Fallback xmlns="">
          <p:sp>
            <p:nvSpPr>
              <p:cNvPr id="3" name="Content Placeholder 2">
                <a:extLst>
                  <a:ext uri="{FF2B5EF4-FFF2-40B4-BE49-F238E27FC236}">
                    <a16:creationId xmlns:a16="http://schemas.microsoft.com/office/drawing/2014/main" id="{62873820-DC33-1EE1-EF16-EAC753FD66A9}"/>
                  </a:ext>
                </a:extLst>
              </p:cNvPr>
              <p:cNvSpPr>
                <a:spLocks noGrp="1" noRot="1" noChangeAspect="1" noMove="1" noResize="1" noEditPoints="1" noAdjustHandles="1" noChangeArrowheads="1" noChangeShapeType="1" noTextEdit="1"/>
              </p:cNvSpPr>
              <p:nvPr>
                <p:ph idx="1"/>
              </p:nvPr>
            </p:nvSpPr>
            <p:spPr>
              <a:xfrm>
                <a:off x="412377" y="1030940"/>
                <a:ext cx="11501718" cy="5605369"/>
              </a:xfrm>
              <a:blipFill>
                <a:blip r:embed="rId3"/>
                <a:stretch>
                  <a:fillRect l="-848" t="-543" r="-1166"/>
                </a:stretch>
              </a:blipFill>
            </p:spPr>
            <p:txBody>
              <a:bodyPr/>
              <a:lstStyle/>
              <a:p>
                <a:r>
                  <a:rPr lang="en-IN">
                    <a:noFill/>
                  </a:rPr>
                  <a:t> </a:t>
                </a:r>
              </a:p>
            </p:txBody>
          </p:sp>
        </mc:Fallback>
      </mc:AlternateContent>
      <p:cxnSp>
        <p:nvCxnSpPr>
          <p:cNvPr id="4" name="Straight Connector 3">
            <a:extLst>
              <a:ext uri="{FF2B5EF4-FFF2-40B4-BE49-F238E27FC236}">
                <a16:creationId xmlns:a16="http://schemas.microsoft.com/office/drawing/2014/main" id="{9F286FF2-F454-C56E-5778-EB2F742B531B}"/>
              </a:ext>
            </a:extLst>
          </p:cNvPr>
          <p:cNvCxnSpPr>
            <a:cxnSpLocks/>
          </p:cNvCxnSpPr>
          <p:nvPr/>
        </p:nvCxnSpPr>
        <p:spPr>
          <a:xfrm>
            <a:off x="493059" y="842682"/>
            <a:ext cx="2891825"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6501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12377" y="221690"/>
            <a:ext cx="11501718" cy="728569"/>
          </a:xfrm>
        </p:spPr>
        <p:txBody>
          <a:bodyPr/>
          <a:lstStyle/>
          <a:p>
            <a:r>
              <a:rPr lang="en-US" dirty="0"/>
              <a:t>Vault Encoding</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12377" y="1030940"/>
                <a:ext cx="11501718" cy="5605369"/>
              </a:xfrm>
            </p:spPr>
            <p:txBody>
              <a:bodyPr>
                <a:normAutofit/>
              </a:bodyPr>
              <a:lstStyle/>
              <a:p>
                <a:pPr marL="457200" indent="-457200">
                  <a:buFont typeface="+mj-lt"/>
                  <a:buAutoNum type="arabicPeriod" startAt="6"/>
                </a:pPr>
                <a:r>
                  <a:rPr lang="en-US" sz="2400" dirty="0"/>
                  <a:t>The secret </a:t>
                </a:r>
                <a14:m>
                  <m:oMath xmlns:m="http://schemas.openxmlformats.org/officeDocument/2006/math">
                    <m:r>
                      <a:rPr lang="en-US" sz="2400" b="1" i="1" smtClean="0">
                        <a:latin typeface="Cambria Math" panose="02040503050406030204" pitchFamily="18" charset="0"/>
                      </a:rPr>
                      <m:t>𝑲</m:t>
                    </m:r>
                    <m:r>
                      <a:rPr lang="en-US" sz="2400" b="1" i="1" smtClean="0">
                        <a:latin typeface="Cambria Math" panose="02040503050406030204" pitchFamily="18" charset="0"/>
                      </a:rPr>
                      <m:t>′</m:t>
                    </m:r>
                  </m:oMath>
                </a14:m>
                <a:r>
                  <a:rPr lang="en-IN" sz="2400" b="1" dirty="0"/>
                  <a:t> </a:t>
                </a:r>
                <a:r>
                  <a:rPr lang="en-IN" sz="2400" dirty="0"/>
                  <a:t>is encoded into a polynomial </a:t>
                </a:r>
                <a14:m>
                  <m:oMath xmlns:m="http://schemas.openxmlformats.org/officeDocument/2006/math">
                    <m:r>
                      <a:rPr lang="en-US" sz="2400" b="1" i="1" smtClean="0">
                        <a:latin typeface="Cambria Math" panose="02040503050406030204" pitchFamily="18" charset="0"/>
                      </a:rPr>
                      <m:t>𝑷</m:t>
                    </m:r>
                  </m:oMath>
                </a14:m>
                <a:r>
                  <a:rPr lang="en-IN" sz="2400" b="1" dirty="0"/>
                  <a:t> </a:t>
                </a:r>
                <a:r>
                  <a:rPr lang="en-IN" sz="2400" dirty="0"/>
                  <a:t>of degree </a:t>
                </a:r>
                <a14:m>
                  <m:oMath xmlns:m="http://schemas.openxmlformats.org/officeDocument/2006/math">
                    <m:r>
                      <a:rPr lang="en-US" sz="2400" b="1" i="1" smtClean="0">
                        <a:latin typeface="Cambria Math" panose="02040503050406030204" pitchFamily="18" charset="0"/>
                      </a:rPr>
                      <m:t>𝒏</m:t>
                    </m:r>
                  </m:oMath>
                </a14:m>
                <a:r>
                  <a:rPr lang="en-IN" sz="2400" b="1" dirty="0"/>
                  <a:t> </a:t>
                </a:r>
                <a:r>
                  <a:rPr lang="en-IN" sz="2400" dirty="0"/>
                  <a:t>in </a:t>
                </a:r>
                <a14:m>
                  <m:oMath xmlns:m="http://schemas.openxmlformats.org/officeDocument/2006/math">
                    <m:r>
                      <a:rPr lang="en-US" sz="2400" b="1" i="1" smtClean="0">
                        <a:latin typeface="Cambria Math" panose="02040503050406030204" pitchFamily="18" charset="0"/>
                      </a:rPr>
                      <m:t>𝑭</m:t>
                    </m:r>
                  </m:oMath>
                </a14:m>
                <a:r>
                  <a:rPr lang="en-IN" sz="2400" b="1" dirty="0"/>
                  <a:t> </a:t>
                </a:r>
                <a:r>
                  <a:rPr lang="en-IN" sz="2400" dirty="0"/>
                  <a:t>by partitioning it into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+1</m:t>
                        </m:r>
                      </m:e>
                    </m:d>
                    <m:r>
                      <a:rPr lang="en-US" sz="2400" b="0" i="1" smtClean="0">
                        <a:latin typeface="Cambria Math" panose="02040503050406030204" pitchFamily="18" charset="0"/>
                      </a:rPr>
                      <m:t> 16−</m:t>
                    </m:r>
                    <m:r>
                      <a:rPr lang="en-US" sz="2400" b="0" i="1" smtClean="0">
                        <a:latin typeface="Cambria Math" panose="02040503050406030204" pitchFamily="18" charset="0"/>
                      </a:rPr>
                      <m:t>𝑏𝑖𝑡</m:t>
                    </m:r>
                  </m:oMath>
                </a14:m>
                <a:r>
                  <a:rPr lang="en-IN" sz="2400" b="1" dirty="0"/>
                  <a:t> </a:t>
                </a:r>
                <a:r>
                  <a:rPr lang="en-IN" sz="2400" dirty="0"/>
                  <a:t>values </a:t>
                </a:r>
                <a14:m>
                  <m:oMath xmlns:m="http://schemas.openxmlformats.org/officeDocument/2006/math">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𝑛</m:t>
                        </m:r>
                      </m:sub>
                    </m:sSub>
                  </m:oMath>
                </a14:m>
                <a:r>
                  <a:rPr lang="en-IN" sz="2400" b="1" dirty="0"/>
                  <a:t> </a:t>
                </a:r>
                <a:r>
                  <a:rPr lang="en-IN" sz="2400" dirty="0"/>
                  <a:t>and considering them as coefficient of </a:t>
                </a:r>
                <a14:m>
                  <m:oMath xmlns:m="http://schemas.openxmlformats.org/officeDocument/2006/math">
                    <m:r>
                      <a:rPr lang="en-US" sz="2400" b="1" i="1" smtClean="0">
                        <a:latin typeface="Cambria Math" panose="02040503050406030204" pitchFamily="18" charset="0"/>
                      </a:rPr>
                      <m:t>𝑷</m:t>
                    </m:r>
                  </m:oMath>
                </a14:m>
                <a:r>
                  <a:rPr lang="en-IN" sz="2400" b="1" dirty="0"/>
                  <a:t> </a:t>
                </a:r>
                <a:r>
                  <a:rPr lang="en-IN" sz="2400" dirty="0"/>
                  <a:t>i.e.,</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 </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𝑛</m:t>
                        </m:r>
                      </m:sub>
                    </m:sSub>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r>
                          <a:rPr lang="en-US" sz="2400" b="0" i="1" smtClean="0">
                            <a:latin typeface="Cambria Math" panose="02040503050406030204" pitchFamily="18" charset="0"/>
                          </a:rPr>
                          <m:t>−1</m:t>
                        </m:r>
                      </m:sup>
                    </m:s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Sub>
                  </m:oMath>
                </a14:m>
                <a:r>
                  <a:rPr lang="en-IN" sz="2400" b="1" dirty="0"/>
                  <a:t>.</a:t>
                </a:r>
              </a:p>
              <a:p>
                <a:pPr marL="457200" indent="-457200">
                  <a:buFont typeface="+mj-lt"/>
                  <a:buAutoNum type="arabicPeriod" startAt="6"/>
                </a:pPr>
                <a:r>
                  <a:rPr lang="en-IN" sz="2400" dirty="0"/>
                  <a:t>The polynomial </a:t>
                </a:r>
                <a14:m>
                  <m:oMath xmlns:m="http://schemas.openxmlformats.org/officeDocument/2006/math">
                    <m:r>
                      <a:rPr lang="en-US" sz="2400" b="1" i="1" smtClean="0">
                        <a:latin typeface="Cambria Math" panose="02040503050406030204" pitchFamily="18" charset="0"/>
                      </a:rPr>
                      <m:t>𝑷</m:t>
                    </m:r>
                  </m:oMath>
                </a14:m>
                <a:r>
                  <a:rPr lang="en-IN" sz="2400" b="1" dirty="0"/>
                  <a:t> </a:t>
                </a:r>
                <a:r>
                  <a:rPr lang="en-IN" sz="2400" dirty="0"/>
                  <a:t>is evaluated at all of the points in the selected minutiae set </a:t>
                </a:r>
                <a14:m>
                  <m:oMath xmlns:m="http://schemas.openxmlformats.org/officeDocument/2006/math">
                    <m:r>
                      <a:rPr lang="en-US" sz="2400" b="1" i="1" smtClean="0">
                        <a:latin typeface="Cambria Math" panose="02040503050406030204" pitchFamily="18" charset="0"/>
                      </a:rPr>
                      <m:t>𝑿</m:t>
                    </m:r>
                  </m:oMath>
                </a14:m>
                <a:r>
                  <a:rPr lang="en-IN" sz="2400" b="1" dirty="0"/>
                  <a:t> </a:t>
                </a:r>
                <a:r>
                  <a:rPr lang="en-IN" sz="2400" dirty="0"/>
                  <a:t>to obtain the set </a:t>
                </a: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𝑗</m:t>
                                    </m:r>
                                  </m:sub>
                                </m:sSub>
                              </m:e>
                            </m:d>
                          </m:e>
                        </m:d>
                      </m:e>
                      <m:sub>
                        <m: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𝑟</m:t>
                        </m:r>
                      </m:sup>
                    </m:sSubSup>
                    <m:r>
                      <a:rPr lang="en-US" sz="2400" b="0" i="1" smtClean="0">
                        <a:latin typeface="Cambria Math" panose="02040503050406030204" pitchFamily="18" charset="0"/>
                      </a:rPr>
                      <m:t>.</m:t>
                    </m:r>
                  </m:oMath>
                </a14:m>
                <a:r>
                  <a:rPr lang="en-IN" sz="2400" b="1" dirty="0"/>
                  <a:t> </a:t>
                </a:r>
                <a:r>
                  <a:rPr lang="en-IN" sz="2400" dirty="0"/>
                  <a:t>The corresponding elements of the sets </a:t>
                </a:r>
                <a14:m>
                  <m:oMath xmlns:m="http://schemas.openxmlformats.org/officeDocument/2006/math">
                    <m:r>
                      <a:rPr lang="en-US" sz="2400" b="0" i="1" smtClean="0">
                        <a:latin typeface="Cambria Math" panose="02040503050406030204" pitchFamily="18" charset="0"/>
                      </a:rPr>
                      <m:t>𝑋</m:t>
                    </m:r>
                  </m:oMath>
                </a14:m>
                <a:r>
                  <a:rPr lang="en-IN" sz="2400" b="1" dirty="0"/>
                  <a:t> </a:t>
                </a:r>
                <a:r>
                  <a:rPr lang="en-IN" sz="2400" dirty="0"/>
                  <a:t>and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oMath>
                </a14:m>
                <a:r>
                  <a:rPr lang="en-IN" sz="2400" b="1" dirty="0"/>
                  <a:t> </a:t>
                </a:r>
                <a:r>
                  <a:rPr lang="en-IN" sz="2400" dirty="0"/>
                  <a:t>form the locking set </a:t>
                </a:r>
                <a14:m>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𝑗</m:t>
                                        </m:r>
                                      </m:sub>
                                    </m:sSub>
                                  </m:e>
                                </m:d>
                              </m:e>
                            </m:d>
                          </m:e>
                        </m:d>
                      </m:e>
                      <m:sub>
                        <m: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𝑟</m:t>
                        </m:r>
                      </m:sup>
                    </m:sSubSup>
                  </m:oMath>
                </a14:m>
                <a:r>
                  <a:rPr lang="en-IN" sz="2400" b="1" dirty="0"/>
                  <a:t>.</a:t>
                </a:r>
                <a:r>
                  <a:rPr lang="en-IN" sz="2400" dirty="0"/>
                  <a:t> A set </a:t>
                </a:r>
                <a14:m>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𝑘</m:t>
                                </m:r>
                              </m:sub>
                            </m:sSub>
                          </m:e>
                        </m:d>
                      </m:e>
                      <m:sub>
                        <m:r>
                          <a:rPr lang="en-US" sz="2400" b="0" i="1" smtClean="0">
                            <a:latin typeface="Cambria Math" panose="02040503050406030204" pitchFamily="18" charset="0"/>
                          </a:rPr>
                          <m:t>𝑘</m:t>
                        </m:r>
                        <m:r>
                          <a:rPr lang="en-US" sz="2400" b="0" i="1" smtClean="0">
                            <a:latin typeface="Cambria Math" panose="02040503050406030204" pitchFamily="18" charset="0"/>
                          </a:rPr>
                          <m:t>=1</m:t>
                        </m:r>
                      </m:sub>
                      <m:sup>
                        <m:r>
                          <a:rPr lang="en-US" sz="2400" b="0" i="1" smtClean="0">
                            <a:latin typeface="Cambria Math" panose="02040503050406030204" pitchFamily="18" charset="0"/>
                          </a:rPr>
                          <m:t>𝑠</m:t>
                        </m:r>
                      </m:sup>
                    </m:sSubSup>
                  </m:oMath>
                </a14:m>
                <a:r>
                  <a:rPr lang="en-IN" sz="2400" b="1" dirty="0"/>
                  <a:t> </a:t>
                </a:r>
                <a:r>
                  <a:rPr lang="en-IN" sz="2400" dirty="0"/>
                  <a:t>is obtained by randomly selecting values </a:t>
                </a:r>
                <a14:m>
                  <m:oMath xmlns:m="http://schemas.openxmlformats.org/officeDocument/2006/math">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𝑘</m:t>
                        </m:r>
                      </m:sub>
                    </m:sSub>
                    <m:r>
                      <a:rPr lang="en-IN"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𝐹</m:t>
                    </m:r>
                  </m:oMath>
                </a14:m>
                <a:r>
                  <a:rPr lang="en-IN" sz="2400" b="1" dirty="0"/>
                  <a:t> </a:t>
                </a:r>
                <a:r>
                  <a:rPr lang="en-IN" sz="2400" dirty="0"/>
                  <a:t>such that </a:t>
                </a:r>
                <a14:m>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oMath>
                </a14:m>
                <a:r>
                  <a:rPr lang="en-IN" sz="2400" b="1" dirty="0"/>
                  <a:t> </a:t>
                </a:r>
                <a:r>
                  <a:rPr lang="en-IN" sz="2400" dirty="0"/>
                  <a:t>do not lie on the polynomial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 </m:t>
                    </m:r>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𝑒</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𝑘</m:t>
                            </m:r>
                          </m:sub>
                        </m:sSub>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=1,2,…,</m:t>
                    </m:r>
                    <m:r>
                      <a:rPr lang="en-US" sz="2400" b="0" i="1" smtClean="0">
                        <a:latin typeface="Cambria Math" panose="02040503050406030204" pitchFamily="18" charset="0"/>
                        <a:ea typeface="Cambria Math" panose="02040503050406030204" pitchFamily="18" charset="0"/>
                      </a:rPr>
                      <m:t>𝑠</m:t>
                    </m:r>
                    <m:r>
                      <a:rPr lang="en-US" sz="2400" b="0" i="1" smtClean="0">
                        <a:latin typeface="Cambria Math" panose="02040503050406030204" pitchFamily="18" charset="0"/>
                      </a:rPr>
                      <m:t>  </m:t>
                    </m:r>
                  </m:oMath>
                </a14:m>
                <a:r>
                  <a:rPr lang="en-IN" sz="2400" b="1" dirty="0"/>
                  <a:t>. </a:t>
                </a:r>
                <a:r>
                  <a:rPr lang="en-IN" sz="2400" dirty="0"/>
                  <a:t>The chaff set is defined as</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𝐶</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𝑘</m:t>
                                    </m:r>
                                  </m:sub>
                                </m:sSub>
                              </m:e>
                            </m:d>
                          </m:e>
                        </m:d>
                      </m:e>
                      <m:sub>
                        <m:r>
                          <a:rPr lang="en-US" sz="2400" b="0" i="1" smtClean="0">
                            <a:latin typeface="Cambria Math" panose="02040503050406030204" pitchFamily="18" charset="0"/>
                          </a:rPr>
                          <m:t>𝑘</m:t>
                        </m:r>
                        <m:r>
                          <a:rPr lang="en-US" sz="2400" b="0" i="1" smtClean="0">
                            <a:latin typeface="Cambria Math" panose="02040503050406030204" pitchFamily="18" charset="0"/>
                          </a:rPr>
                          <m:t>=1</m:t>
                        </m:r>
                      </m:sub>
                      <m:sup>
                        <m:r>
                          <a:rPr lang="en-US" sz="2400" b="0" i="1" smtClean="0">
                            <a:latin typeface="Cambria Math" panose="02040503050406030204" pitchFamily="18" charset="0"/>
                          </a:rPr>
                          <m:t>𝑠</m:t>
                        </m:r>
                      </m:sup>
                    </m:sSubSup>
                  </m:oMath>
                </a14:m>
                <a:r>
                  <a:rPr lang="en-IN" sz="2400" b="1" dirty="0"/>
                  <a:t> .</a:t>
                </a:r>
                <a:r>
                  <a:rPr lang="en-IN" sz="2400" dirty="0"/>
                  <a:t>The union of locking and chaff sets is denoted as </a:t>
                </a:r>
                <a14:m>
                  <m:oMath xmlns:m="http://schemas.openxmlformats.org/officeDocument/2006/math">
                    <m:r>
                      <a:rPr lang="en-US" sz="2400" b="1" i="1" smtClean="0">
                        <a:latin typeface="Cambria Math" panose="02040503050406030204" pitchFamily="18" charset="0"/>
                      </a:rPr>
                      <m:t>𝑽</m:t>
                    </m:r>
                    <m:r>
                      <a:rPr lang="en-US" sz="2400" b="1" i="1" smtClean="0">
                        <a:latin typeface="Cambria Math" panose="02040503050406030204" pitchFamily="18" charset="0"/>
                      </a:rPr>
                      <m:t>′</m:t>
                    </m:r>
                  </m:oMath>
                </a14:m>
                <a:r>
                  <a:rPr lang="en-IN" sz="2400" b="1" dirty="0"/>
                  <a:t>.</a:t>
                </a:r>
                <a:endParaRPr lang="en-IN" sz="2400" dirty="0"/>
              </a:p>
              <a:p>
                <a:pPr marL="457200" indent="-457200">
                  <a:buFont typeface="+mj-lt"/>
                  <a:buAutoNum type="arabicPeriod" startAt="6"/>
                </a:pPr>
                <a:r>
                  <a:rPr lang="en-IN" sz="2400" dirty="0"/>
                  <a:t>The elements of </a:t>
                </a:r>
                <a14:m>
                  <m:oMath xmlns:m="http://schemas.openxmlformats.org/officeDocument/2006/math">
                    <m:r>
                      <a:rPr lang="en-US" sz="2400" b="1" i="1" smtClean="0">
                        <a:latin typeface="Cambria Math" panose="02040503050406030204" pitchFamily="18" charset="0"/>
                      </a:rPr>
                      <m:t>𝑽</m:t>
                    </m:r>
                    <m:r>
                      <a:rPr lang="en-US" sz="2400" b="1" i="1" smtClean="0">
                        <a:latin typeface="Cambria Math" panose="02040503050406030204" pitchFamily="18" charset="0"/>
                      </a:rPr>
                      <m:t>′</m:t>
                    </m:r>
                  </m:oMath>
                </a14:m>
                <a:r>
                  <a:rPr lang="en-IN" sz="2400" b="1" dirty="0"/>
                  <a:t> </a:t>
                </a:r>
                <a:r>
                  <a:rPr lang="en-IN" sz="2400" dirty="0"/>
                  <a:t>are randomly reordered to obtain the vault </a:t>
                </a:r>
                <a14:m>
                  <m:oMath xmlns:m="http://schemas.openxmlformats.org/officeDocument/2006/math">
                    <m:r>
                      <a:rPr lang="en-US" sz="2400" b="1" i="1" smtClean="0">
                        <a:latin typeface="Cambria Math" panose="02040503050406030204" pitchFamily="18" charset="0"/>
                      </a:rPr>
                      <m:t>𝑽</m:t>
                    </m:r>
                  </m:oMath>
                </a14:m>
                <a:r>
                  <a:rPr lang="en-IN" sz="2400" b="1" dirty="0"/>
                  <a:t> </a:t>
                </a:r>
                <a:r>
                  <a:rPr lang="en-IN" sz="2400" dirty="0"/>
                  <a:t>which is represented as </a:t>
                </a:r>
                <a14:m>
                  <m:oMath xmlns:m="http://schemas.openxmlformats.org/officeDocument/2006/math">
                    <m:r>
                      <a:rPr lang="en-US" sz="2400" b="0" i="1" smtClean="0">
                        <a:latin typeface="Cambria Math" panose="02040503050406030204" pitchFamily="18" charset="0"/>
                      </a:rPr>
                      <m:t>𝑉</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𝑖</m:t>
                                    </m:r>
                                  </m:sub>
                                </m:sSub>
                              </m:e>
                            </m:d>
                          </m:e>
                        </m:d>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𝑡</m:t>
                        </m:r>
                      </m:sup>
                    </m:sSubSup>
                    <m:r>
                      <a:rPr lang="en-US" sz="2400" b="0" i="1" smtClean="0">
                        <a:latin typeface="Cambria Math" panose="02040503050406030204" pitchFamily="18" charset="0"/>
                      </a:rPr>
                      <m:t>, </m:t>
                    </m:r>
                    <m:r>
                      <a:rPr lang="en-US" sz="2400" b="0" i="1" smtClean="0">
                        <a:latin typeface="Cambria Math" panose="02040503050406030204" pitchFamily="18" charset="0"/>
                      </a:rPr>
                      <m:t>𝑤h𝑒𝑟𝑒</m:t>
                    </m:r>
                    <m:r>
                      <a:rPr lang="en-US" sz="2400" b="0" i="1" smtClean="0">
                        <a:latin typeface="Cambria Math" panose="02040503050406030204" pitchFamily="18" charset="0"/>
                      </a:rPr>
                      <m:t> </m:t>
                    </m:r>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m:t>
                    </m:r>
                    <m:r>
                      <a:rPr lang="en-US" sz="2400" b="0" i="1" smtClean="0">
                        <a:latin typeface="Cambria Math" panose="02040503050406030204" pitchFamily="18" charset="0"/>
                      </a:rPr>
                      <m:t>𝑠</m:t>
                    </m:r>
                  </m:oMath>
                </a14:m>
                <a:r>
                  <a:rPr lang="en-IN" sz="2400" dirty="0"/>
                  <a:t>. Only the vault </a:t>
                </a:r>
                <a14:m>
                  <m:oMath xmlns:m="http://schemas.openxmlformats.org/officeDocument/2006/math">
                    <m:r>
                      <a:rPr lang="en-US" sz="2400" b="0" i="1" smtClean="0">
                        <a:latin typeface="Cambria Math" panose="02040503050406030204" pitchFamily="18" charset="0"/>
                      </a:rPr>
                      <m:t>𝑉</m:t>
                    </m:r>
                  </m:oMath>
                </a14:m>
                <a:r>
                  <a:rPr lang="en-IN" sz="2400" dirty="0"/>
                  <a:t> and the helper data </a:t>
                </a:r>
                <a14:m>
                  <m:oMath xmlns:m="http://schemas.openxmlformats.org/officeDocument/2006/math">
                    <m:sSup>
                      <m:sSupPr>
                        <m:ctrlPr>
                          <a:rPr lang="en-IN" sz="2400" i="1" smtClean="0">
                            <a:latin typeface="Cambria Math" panose="02040503050406030204" pitchFamily="18" charset="0"/>
                          </a:rPr>
                        </m:ctrlPr>
                      </m:sSupPr>
                      <m:e>
                        <m:r>
                          <a:rPr lang="en-US" sz="2400" b="0" i="1" smtClean="0">
                            <a:latin typeface="Cambria Math" panose="02040503050406030204" pitchFamily="18" charset="0"/>
                          </a:rPr>
                          <m:t>𝐻</m:t>
                        </m:r>
                      </m:e>
                      <m:sup>
                        <m:r>
                          <a:rPr lang="en-US" sz="2400" b="0" i="1" smtClean="0">
                            <a:latin typeface="Cambria Math" panose="02040503050406030204" pitchFamily="18" charset="0"/>
                          </a:rPr>
                          <m:t>𝑇</m:t>
                        </m:r>
                      </m:sup>
                    </m:sSup>
                  </m:oMath>
                </a14:m>
                <a:r>
                  <a:rPr lang="en-IN" sz="2400" dirty="0"/>
                  <a:t> are stored in the system.</a:t>
                </a:r>
              </a:p>
            </p:txBody>
          </p:sp>
        </mc:Choice>
        <mc:Fallback xmlns="">
          <p:sp>
            <p:nvSpPr>
              <p:cNvPr id="3" name="Content Placeholder 2">
                <a:extLst>
                  <a:ext uri="{FF2B5EF4-FFF2-40B4-BE49-F238E27FC236}">
                    <a16:creationId xmlns:a16="http://schemas.microsoft.com/office/drawing/2014/main" id="{62873820-DC33-1EE1-EF16-EAC753FD66A9}"/>
                  </a:ext>
                </a:extLst>
              </p:cNvPr>
              <p:cNvSpPr>
                <a:spLocks noGrp="1" noRot="1" noChangeAspect="1" noMove="1" noResize="1" noEditPoints="1" noAdjustHandles="1" noChangeArrowheads="1" noChangeShapeType="1" noTextEdit="1"/>
              </p:cNvSpPr>
              <p:nvPr>
                <p:ph idx="1"/>
              </p:nvPr>
            </p:nvSpPr>
            <p:spPr>
              <a:xfrm>
                <a:off x="412377" y="1030940"/>
                <a:ext cx="11501718" cy="5605369"/>
              </a:xfrm>
              <a:blipFill>
                <a:blip r:embed="rId3"/>
                <a:stretch>
                  <a:fillRect l="-742" t="-1522" r="-1273"/>
                </a:stretch>
              </a:blipFill>
            </p:spPr>
            <p:txBody>
              <a:bodyPr/>
              <a:lstStyle/>
              <a:p>
                <a:r>
                  <a:rPr lang="en-IN">
                    <a:noFill/>
                  </a:rPr>
                  <a:t> </a:t>
                </a:r>
              </a:p>
            </p:txBody>
          </p:sp>
        </mc:Fallback>
      </mc:AlternateContent>
      <p:cxnSp>
        <p:nvCxnSpPr>
          <p:cNvPr id="4" name="Straight Connector 3">
            <a:extLst>
              <a:ext uri="{FF2B5EF4-FFF2-40B4-BE49-F238E27FC236}">
                <a16:creationId xmlns:a16="http://schemas.microsoft.com/office/drawing/2014/main" id="{9F286FF2-F454-C56E-5778-EB2F742B531B}"/>
              </a:ext>
            </a:extLst>
          </p:cNvPr>
          <p:cNvCxnSpPr>
            <a:cxnSpLocks/>
          </p:cNvCxnSpPr>
          <p:nvPr/>
        </p:nvCxnSpPr>
        <p:spPr>
          <a:xfrm>
            <a:off x="493059" y="842682"/>
            <a:ext cx="2891825"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41779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BA37CA-48A8-9512-BCE7-3BC6AACCB133}"/>
              </a:ext>
            </a:extLst>
          </p:cNvPr>
          <p:cNvPicPr>
            <a:picLocks noChangeAspect="1"/>
          </p:cNvPicPr>
          <p:nvPr/>
        </p:nvPicPr>
        <p:blipFill>
          <a:blip r:embed="rId2"/>
          <a:stretch>
            <a:fillRect/>
          </a:stretch>
        </p:blipFill>
        <p:spPr>
          <a:xfrm>
            <a:off x="336884" y="545431"/>
            <a:ext cx="11486147" cy="53259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E54895B3-30B5-E6DF-E318-2BAB9A4E959C}"/>
              </a:ext>
            </a:extLst>
          </p:cNvPr>
          <p:cNvSpPr txBox="1"/>
          <p:nvPr/>
        </p:nvSpPr>
        <p:spPr>
          <a:xfrm>
            <a:off x="2117558" y="6015789"/>
            <a:ext cx="7411453" cy="461665"/>
          </a:xfrm>
          <a:prstGeom prst="rect">
            <a:avLst/>
          </a:prstGeom>
          <a:noFill/>
        </p:spPr>
        <p:txBody>
          <a:bodyPr wrap="square" rtlCol="0">
            <a:spAutoFit/>
          </a:bodyPr>
          <a:lstStyle/>
          <a:p>
            <a:pPr algn="ctr"/>
            <a:r>
              <a:rPr lang="en-US" sz="2400" dirty="0"/>
              <a:t>VAULT ENCODING</a:t>
            </a:r>
            <a:endParaRPr lang="en-IN" sz="2400" dirty="0"/>
          </a:p>
        </p:txBody>
      </p:sp>
    </p:spTree>
    <p:extLst>
      <p:ext uri="{BB962C8B-B14F-4D97-AF65-F5344CB8AC3E}">
        <p14:creationId xmlns:p14="http://schemas.microsoft.com/office/powerpoint/2010/main" val="1358060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12377" y="221690"/>
            <a:ext cx="11501718" cy="728569"/>
          </a:xfrm>
        </p:spPr>
        <p:txBody>
          <a:bodyPr/>
          <a:lstStyle/>
          <a:p>
            <a:r>
              <a:rPr lang="en-US" dirty="0"/>
              <a:t>Vault Decoding</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12377" y="1030940"/>
                <a:ext cx="11501718" cy="5605369"/>
              </a:xfrm>
            </p:spPr>
            <p:txBody>
              <a:bodyPr>
                <a:normAutofit fontScale="92500"/>
              </a:bodyPr>
              <a:lstStyle/>
              <a:p>
                <a:r>
                  <a:rPr lang="en-US" sz="2400" dirty="0"/>
                  <a:t>The process of decoding the vault is as follows :</a:t>
                </a:r>
              </a:p>
              <a:p>
                <a:pPr marL="457200" indent="-457200">
                  <a:buFont typeface="+mj-lt"/>
                  <a:buAutoNum type="arabicPeriod"/>
                </a:pPr>
                <a:r>
                  <a:rPr lang="en-US" sz="2400" dirty="0"/>
                  <a:t>Given the query fingerprint image </a:t>
                </a:r>
                <a14:m>
                  <m:oMath xmlns:m="http://schemas.openxmlformats.org/officeDocument/2006/math">
                    <m:r>
                      <a:rPr lang="en-US" sz="2400" b="0" i="1" smtClean="0">
                        <a:latin typeface="Cambria Math" panose="02040503050406030204" pitchFamily="18" charset="0"/>
                      </a:rPr>
                      <m:t>𝑄</m:t>
                    </m:r>
                  </m:oMath>
                </a14:m>
                <a:r>
                  <a:rPr lang="en-US" sz="2400" b="1" dirty="0"/>
                  <a:t>, </a:t>
                </a:r>
                <a:r>
                  <a:rPr lang="en-US" sz="2400" dirty="0"/>
                  <a:t>we obtain the query minutiae set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𝑀</m:t>
                        </m:r>
                      </m:e>
                      <m:sup>
                        <m:r>
                          <a:rPr lang="en-US" sz="2400" b="0" i="1" smtClean="0">
                            <a:latin typeface="Cambria Math" panose="02040503050406030204" pitchFamily="18" charset="0"/>
                          </a:rPr>
                          <m:t>𝑄</m:t>
                        </m:r>
                      </m:sup>
                    </m:s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𝑚</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𝑄</m:t>
                                </m:r>
                              </m:sup>
                            </m:sSubSup>
                          </m:e>
                        </m:d>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𝑁</m:t>
                            </m:r>
                          </m:e>
                          <m:sup>
                            <m:r>
                              <a:rPr lang="en-US" sz="2400" b="0" i="1" smtClean="0">
                                <a:latin typeface="Cambria Math" panose="02040503050406030204" pitchFamily="18" charset="0"/>
                              </a:rPr>
                              <m:t>𝑄</m:t>
                            </m:r>
                          </m:sup>
                        </m:sSup>
                      </m:sup>
                    </m:sSubSup>
                    <m:r>
                      <a:rPr lang="en-US" sz="2400" b="0" i="1" smtClean="0">
                        <a:latin typeface="Cambria Math" panose="02040503050406030204" pitchFamily="18" charset="0"/>
                      </a:rPr>
                      <m:t>,</m:t>
                    </m:r>
                  </m:oMath>
                </a14:m>
                <a:r>
                  <a:rPr lang="en-US" sz="2400" b="1" dirty="0"/>
                  <a:t> </a:t>
                </a:r>
                <a:r>
                  <a:rPr lang="en-US" sz="2400" dirty="0"/>
                  <a:t>the helper data set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𝐻</m:t>
                        </m:r>
                      </m:e>
                      <m:sup>
                        <m:r>
                          <a:rPr lang="en-US" sz="2400" b="0" i="1" smtClean="0">
                            <a:latin typeface="Cambria Math" panose="02040503050406030204" pitchFamily="18" charset="0"/>
                          </a:rPr>
                          <m:t>𝑄</m:t>
                        </m:r>
                      </m:sup>
                    </m:sSup>
                  </m:oMath>
                </a14:m>
                <a:r>
                  <a:rPr lang="en-US" sz="2400" b="1" dirty="0"/>
                  <a:t>, </a:t>
                </a:r>
                <a:r>
                  <a:rPr lang="en-US" sz="2400" dirty="0"/>
                  <a:t>and quality set</a:t>
                </a:r>
                <a14:m>
                  <m:oMath xmlns:m="http://schemas.openxmlformats.org/officeDocument/2006/math">
                    <m:sSup>
                      <m:sSupPr>
                        <m:ctrlPr>
                          <a:rPr lang="en-US" sz="2400" i="1">
                            <a:latin typeface="Cambria Math" panose="02040503050406030204" pitchFamily="18" charset="0"/>
                          </a:rPr>
                        </m:ctrlPr>
                      </m:sSupPr>
                      <m:e>
                        <m:r>
                          <a:rPr lang="en-US" sz="2400" b="0" i="1" smtClean="0">
                            <a:latin typeface="Cambria Math" panose="02040503050406030204" pitchFamily="18" charset="0"/>
                          </a:rPr>
                          <m:t> </m:t>
                        </m:r>
                        <m:r>
                          <a:rPr lang="en-US" sz="2400" b="0" i="1" smtClean="0">
                            <a:latin typeface="Cambria Math" panose="02040503050406030204" pitchFamily="18" charset="0"/>
                          </a:rPr>
                          <m:t>𝑞</m:t>
                        </m:r>
                      </m:e>
                      <m:sup>
                        <m:r>
                          <a:rPr lang="en-US" sz="2400" i="1">
                            <a:latin typeface="Cambria Math" panose="02040503050406030204" pitchFamily="18" charset="0"/>
                          </a:rPr>
                          <m:t>𝑄</m:t>
                        </m:r>
                      </m:sup>
                    </m:s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𝑞</m:t>
                            </m:r>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i="1">
                                    <a:latin typeface="Cambria Math" panose="02040503050406030204" pitchFamily="18" charset="0"/>
                                  </a:rPr>
                                  <m:t>𝑖</m:t>
                                </m:r>
                              </m:sub>
                              <m:sup>
                                <m:r>
                                  <a:rPr lang="en-US" sz="2400" i="1">
                                    <a:latin typeface="Cambria Math" panose="02040503050406030204" pitchFamily="18" charset="0"/>
                                  </a:rPr>
                                  <m:t>𝑄</m:t>
                                </m:r>
                              </m:sup>
                            </m:sSubSup>
                            <m:r>
                              <a:rPr lang="en-US" sz="2400" b="0" i="1" smtClean="0">
                                <a:latin typeface="Cambria Math" panose="02040503050406030204" pitchFamily="18" charset="0"/>
                              </a:rPr>
                              <m:t>)</m:t>
                            </m:r>
                          </m:e>
                        </m:d>
                      </m:e>
                      <m:sub>
                        <m:r>
                          <a:rPr lang="en-US" sz="2400" i="1">
                            <a:latin typeface="Cambria Math" panose="02040503050406030204" pitchFamily="18" charset="0"/>
                          </a:rPr>
                          <m:t>𝑖</m:t>
                        </m:r>
                        <m:r>
                          <a:rPr lang="en-US" sz="2400" i="1">
                            <a:latin typeface="Cambria Math" panose="02040503050406030204" pitchFamily="18" charset="0"/>
                          </a:rPr>
                          <m:t>=1</m:t>
                        </m:r>
                      </m:sub>
                      <m:sup>
                        <m:sSup>
                          <m:sSupPr>
                            <m:ctrlPr>
                              <a:rPr lang="en-US" sz="2400" i="1">
                                <a:latin typeface="Cambria Math" panose="02040503050406030204" pitchFamily="18" charset="0"/>
                              </a:rPr>
                            </m:ctrlPr>
                          </m:sSupPr>
                          <m:e>
                            <m:r>
                              <a:rPr lang="en-US" sz="2400" i="1">
                                <a:latin typeface="Cambria Math" panose="02040503050406030204" pitchFamily="18" charset="0"/>
                              </a:rPr>
                              <m:t>𝑁</m:t>
                            </m:r>
                          </m:e>
                          <m:sup>
                            <m:r>
                              <a:rPr lang="en-US" sz="2400" i="1">
                                <a:latin typeface="Cambria Math" panose="02040503050406030204" pitchFamily="18" charset="0"/>
                              </a:rPr>
                              <m:t>𝑄</m:t>
                            </m:r>
                          </m:sup>
                        </m:sSup>
                      </m:sup>
                    </m:sSubSup>
                  </m:oMath>
                </a14:m>
                <a:r>
                  <a:rPr lang="en-US" sz="2400" b="1" dirty="0"/>
                  <a:t> </a:t>
                </a:r>
                <a:r>
                  <a:rPr lang="en-US" sz="2400" dirty="0"/>
                  <a:t>corresponding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𝑀</m:t>
                        </m:r>
                      </m:e>
                      <m:sup>
                        <m:r>
                          <a:rPr lang="en-US" sz="2400" b="0" i="1" smtClean="0">
                            <a:latin typeface="Cambria Math" panose="02040503050406030204" pitchFamily="18" charset="0"/>
                          </a:rPr>
                          <m:t>𝑄</m:t>
                        </m:r>
                      </m:sup>
                    </m:sSup>
                  </m:oMath>
                </a14:m>
                <a:r>
                  <a:rPr lang="en-US" sz="2400" b="1" dirty="0"/>
                  <a:t>.</a:t>
                </a:r>
              </a:p>
              <a:p>
                <a:pPr marL="457200" indent="-457200">
                  <a:buFont typeface="+mj-lt"/>
                  <a:buAutoNum type="arabicPeriod"/>
                </a:pPr>
                <a:r>
                  <a:rPr lang="en-US" sz="2400" dirty="0"/>
                  <a:t>The alignment algorithm is applied and the aligned query minutiae set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𝑀</m:t>
                        </m:r>
                      </m:e>
                      <m:sup>
                        <m:r>
                          <a:rPr lang="en-US" sz="2400" b="0" i="1" smtClean="0">
                            <a:latin typeface="Cambria Math" panose="02040503050406030204" pitchFamily="18" charset="0"/>
                          </a:rPr>
                          <m:t>𝐴𝑄</m:t>
                        </m:r>
                      </m:sup>
                    </m:sSup>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i="1">
                                    <a:latin typeface="Cambria Math" panose="02040503050406030204" pitchFamily="18" charset="0"/>
                                  </a:rPr>
                                  <m:t>𝑖</m:t>
                                </m:r>
                              </m:sub>
                              <m:sup>
                                <m:r>
                                  <a:rPr lang="en-US" sz="2400" b="0" i="1" smtClean="0">
                                    <a:latin typeface="Cambria Math" panose="02040503050406030204" pitchFamily="18" charset="0"/>
                                  </a:rPr>
                                  <m:t>𝐴</m:t>
                                </m:r>
                                <m:r>
                                  <a:rPr lang="en-US" sz="2400" i="1">
                                    <a:latin typeface="Cambria Math" panose="02040503050406030204" pitchFamily="18" charset="0"/>
                                  </a:rPr>
                                  <m:t>𝑄</m:t>
                                </m:r>
                              </m:sup>
                            </m:sSubSup>
                          </m:e>
                        </m:d>
                      </m:e>
                      <m:sub>
                        <m:r>
                          <a:rPr lang="en-US" sz="2400" i="1">
                            <a:latin typeface="Cambria Math" panose="02040503050406030204" pitchFamily="18" charset="0"/>
                          </a:rPr>
                          <m:t>𝑖</m:t>
                        </m:r>
                        <m:r>
                          <a:rPr lang="en-US" sz="2400" i="1">
                            <a:latin typeface="Cambria Math" panose="02040503050406030204" pitchFamily="18" charset="0"/>
                          </a:rPr>
                          <m:t>=1</m:t>
                        </m:r>
                      </m:sub>
                      <m:sup>
                        <m:sSup>
                          <m:sSupPr>
                            <m:ctrlPr>
                              <a:rPr lang="en-US" sz="2400" i="1">
                                <a:latin typeface="Cambria Math" panose="02040503050406030204" pitchFamily="18" charset="0"/>
                              </a:rPr>
                            </m:ctrlPr>
                          </m:sSupPr>
                          <m:e>
                            <m:r>
                              <a:rPr lang="en-US" sz="2400" i="1">
                                <a:latin typeface="Cambria Math" panose="02040503050406030204" pitchFamily="18" charset="0"/>
                              </a:rPr>
                              <m:t>𝑁</m:t>
                            </m:r>
                          </m:e>
                          <m:sup>
                            <m:r>
                              <a:rPr lang="en-US" sz="2400" b="0" i="1" smtClean="0">
                                <a:latin typeface="Cambria Math" panose="02040503050406030204" pitchFamily="18" charset="0"/>
                              </a:rPr>
                              <m:t>𝐴</m:t>
                            </m:r>
                            <m:r>
                              <a:rPr lang="en-US" sz="2400" i="1">
                                <a:latin typeface="Cambria Math" panose="02040503050406030204" pitchFamily="18" charset="0"/>
                              </a:rPr>
                              <m:t>𝑄</m:t>
                            </m:r>
                          </m:sup>
                        </m:sSup>
                      </m:sup>
                    </m:sSubSup>
                  </m:oMath>
                </a14:m>
                <a:r>
                  <a:rPr lang="en-US" sz="2400" dirty="0"/>
                  <a:t> is obtained.</a:t>
                </a:r>
              </a:p>
              <a:p>
                <a:pPr marL="457200" indent="-457200">
                  <a:buFont typeface="+mj-lt"/>
                  <a:buAutoNum type="arabicPeriod"/>
                </a:pPr>
                <a:r>
                  <a:rPr lang="en-US" sz="2400" dirty="0"/>
                  <a:t>A minutiae selection algorithm is applied to select </a:t>
                </a:r>
                <a14:m>
                  <m:oMath xmlns:m="http://schemas.openxmlformats.org/officeDocument/2006/math">
                    <m:r>
                      <a:rPr lang="en-US" sz="2400" b="0" i="1" smtClean="0">
                        <a:latin typeface="Cambria Math" panose="02040503050406030204" pitchFamily="18" charset="0"/>
                      </a:rPr>
                      <m:t>𝑟</m:t>
                    </m:r>
                  </m:oMath>
                </a14:m>
                <a:r>
                  <a:rPr lang="en-US" sz="2400" dirty="0"/>
                  <a:t>, minutiae from the set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𝑀</m:t>
                        </m:r>
                      </m:e>
                      <m:sup>
                        <m:r>
                          <a:rPr lang="en-US" sz="2400" b="0" i="1" smtClean="0">
                            <a:latin typeface="Cambria Math" panose="02040503050406030204" pitchFamily="18" charset="0"/>
                          </a:rPr>
                          <m:t>𝐴𝑄</m:t>
                        </m:r>
                      </m:sup>
                    </m:sSup>
                  </m:oMath>
                </a14:m>
                <a:r>
                  <a:rPr lang="en-US" sz="2400" dirty="0"/>
                  <a:t> based on their quality. The selected minutiae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𝑆𝑀</m:t>
                        </m:r>
                      </m:e>
                      <m:sup>
                        <m:r>
                          <a:rPr lang="en-US" sz="2400" b="0" i="1" smtClean="0">
                            <a:latin typeface="Cambria Math" panose="02040503050406030204" pitchFamily="18" charset="0"/>
                          </a:rPr>
                          <m:t>𝑄</m:t>
                        </m:r>
                      </m:sup>
                    </m:sSup>
                    <m:r>
                      <a:rPr lang="en-US" sz="2400" b="0" i="1" smtClean="0">
                        <a:latin typeface="Cambria Math" panose="02040503050406030204" pitchFamily="18" charset="0"/>
                      </a:rPr>
                      <m:t>=</m:t>
                    </m:r>
                    <m:sSubSup>
                      <m:sSubSupPr>
                        <m:ctrlPr>
                          <a:rPr lang="en-US" sz="2400" i="1" smtClean="0">
                            <a:latin typeface="Cambria Math" panose="02040503050406030204" pitchFamily="18" charset="0"/>
                          </a:rPr>
                        </m:ctrlPr>
                      </m:sSubSupPr>
                      <m:e>
                        <m:d>
                          <m:dPr>
                            <m:begChr m:val="{"/>
                            <m:endChr m:val="}"/>
                            <m:ctrlPr>
                              <a:rPr lang="en-US" sz="2400" i="1" smtClean="0">
                                <a:latin typeface="Cambria Math" panose="02040503050406030204" pitchFamily="18" charset="0"/>
                              </a:rPr>
                            </m:ctrlPr>
                          </m:dPr>
                          <m:e>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𝑚</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𝑄</m:t>
                                </m:r>
                              </m:sup>
                            </m:sSubSup>
                          </m:e>
                        </m:d>
                      </m:e>
                      <m:sub>
                        <m: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𝑟</m:t>
                        </m:r>
                      </m:sup>
                    </m:sSubSup>
                  </m:oMath>
                </a14:m>
                <a:r>
                  <a:rPr lang="en-US" sz="2400" dirty="0"/>
                  <a:t> are well separated as discussed before. If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𝑁</m:t>
                        </m:r>
                      </m:e>
                      <m:sup>
                        <m:r>
                          <a:rPr lang="en-US" sz="2400" b="0" i="1" smtClean="0">
                            <a:latin typeface="Cambria Math" panose="02040503050406030204" pitchFamily="18" charset="0"/>
                          </a:rPr>
                          <m:t>𝑄</m:t>
                        </m:r>
                      </m:sup>
                    </m:sSup>
                    <m:r>
                      <a:rPr lang="en-US" sz="2400" b="0" i="1" smtClean="0">
                        <a:latin typeface="Cambria Math" panose="02040503050406030204" pitchFamily="18" charset="0"/>
                      </a:rPr>
                      <m:t>&lt;</m:t>
                    </m:r>
                    <m:r>
                      <a:rPr lang="en-US" sz="2400" b="0" i="1" smtClean="0">
                        <a:latin typeface="Cambria Math" panose="02040503050406030204" pitchFamily="18" charset="0"/>
                      </a:rPr>
                      <m:t>𝑟</m:t>
                    </m:r>
                  </m:oMath>
                </a14:m>
                <a:r>
                  <a:rPr lang="en-US" sz="2400" dirty="0"/>
                  <a:t> or if the number of well-separated query minutiae is less than </a:t>
                </a:r>
                <a14:m>
                  <m:oMath xmlns:m="http://schemas.openxmlformats.org/officeDocument/2006/math">
                    <m:r>
                      <a:rPr lang="en-US" sz="2400" b="0" i="1" smtClean="0">
                        <a:latin typeface="Cambria Math" panose="02040503050406030204" pitchFamily="18" charset="0"/>
                      </a:rPr>
                      <m:t>𝑟</m:t>
                    </m:r>
                    <m:r>
                      <a:rPr lang="en-US" sz="2400" b="0" i="0" smtClean="0">
                        <a:latin typeface="Cambria Math" panose="02040503050406030204" pitchFamily="18" charset="0"/>
                      </a:rPr>
                      <m:t>,</m:t>
                    </m:r>
                  </m:oMath>
                </a14:m>
                <a:r>
                  <a:rPr lang="en-US" sz="2400" dirty="0"/>
                  <a:t> it is considered as FTC and no further processing takes place.</a:t>
                </a:r>
              </a:p>
              <a:p>
                <a:pPr marL="457200" indent="-457200">
                  <a:buFont typeface="+mj-lt"/>
                  <a:buAutoNum type="arabicPeriod"/>
                </a:pPr>
                <a:r>
                  <a:rPr lang="en-US" sz="2400" dirty="0"/>
                  <a:t>The selected query minutiae are used to filter the chaff points in the vault. The abscissa values of the points in the vault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Sub>
                          </m:e>
                        </m:d>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𝑡</m:t>
                        </m:r>
                      </m:sup>
                    </m:sSubSup>
                  </m:oMath>
                </a14:m>
                <a:r>
                  <a:rPr lang="en-US" sz="2400" dirty="0"/>
                  <a:t> are first represented as 16-bit strings. The 16-bit strings are partitioned into three strings of length </a:t>
                </a:r>
                <a14:m>
                  <m:oMath xmlns:m="http://schemas.openxmlformats.org/officeDocument/2006/math">
                    <m:sSub>
                      <m:sSubPr>
                        <m:ctrlPr>
                          <a:rPr lang="en-IN" sz="2400" i="1">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Β</m:t>
                        </m:r>
                      </m:e>
                      <m:sub>
                        <m:r>
                          <a:rPr lang="en-US" sz="2400" i="1">
                            <a:latin typeface="Cambria Math" panose="02040503050406030204" pitchFamily="18" charset="0"/>
                          </a:rPr>
                          <m:t>𝑢</m:t>
                        </m:r>
                      </m:sub>
                    </m:sSub>
                    <m:r>
                      <a:rPr lang="en-US" sz="2400" i="1">
                        <a:latin typeface="Cambria Math" panose="02040503050406030204" pitchFamily="18" charset="0"/>
                      </a:rPr>
                      <m:t>,</m:t>
                    </m:r>
                    <m:sSub>
                      <m:sSubPr>
                        <m:ctrlPr>
                          <a:rPr lang="en-IN" sz="2400" i="1">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Β</m:t>
                        </m:r>
                      </m:e>
                      <m:sub>
                        <m:r>
                          <a:rPr lang="en-US" sz="2400" i="1">
                            <a:latin typeface="Cambria Math" panose="02040503050406030204" pitchFamily="18" charset="0"/>
                          </a:rPr>
                          <m:t>𝑣</m:t>
                        </m:r>
                      </m:sub>
                    </m:sSub>
                    <m:r>
                      <a:rPr lang="en-US" sz="2400" i="1">
                        <a:latin typeface="Cambria Math" panose="02040503050406030204" pitchFamily="18" charset="0"/>
                      </a:rPr>
                      <m:t>,</m:t>
                    </m:r>
                    <m:sSub>
                      <m:sSubPr>
                        <m:ctrlPr>
                          <a:rPr lang="en-IN" sz="2400" i="1">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Β</m:t>
                        </m:r>
                      </m:e>
                      <m:sub>
                        <m:r>
                          <a:rPr lang="en-IN" sz="2400" i="1">
                            <a:latin typeface="Cambria Math" panose="02040503050406030204" pitchFamily="18" charset="0"/>
                            <a:ea typeface="Cambria Math" panose="02040503050406030204" pitchFamily="18" charset="0"/>
                          </a:rPr>
                          <m:t>𝜃</m:t>
                        </m:r>
                      </m:sub>
                    </m:sSub>
                  </m:oMath>
                </a14:m>
                <a:r>
                  <a:rPr lang="en-US" sz="2400" dirty="0"/>
                  <a:t>, which are then converted into quantized minutiae attribute values </a:t>
                </a:r>
                <a14:m>
                  <m:oMath xmlns:m="http://schemas.openxmlformats.org/officeDocument/2006/math">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𝑣</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oMath>
                </a14:m>
                <a:r>
                  <a:rPr lang="en-US" sz="2400" dirty="0"/>
                  <a:t> and we obtain set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𝑀</m:t>
                        </m:r>
                      </m:e>
                      <m:sup>
                        <m:r>
                          <a:rPr lang="en-US" sz="2400" b="0" i="1" smtClean="0">
                            <a:latin typeface="Cambria Math" panose="02040503050406030204" pitchFamily="18" charset="0"/>
                          </a:rPr>
                          <m:t>𝑉</m:t>
                        </m:r>
                      </m:sup>
                    </m:s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𝑚</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𝑉</m:t>
                                </m:r>
                              </m:sup>
                            </m:sSubSup>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rPr>
                                      <m:t>𝑖</m:t>
                                    </m:r>
                                  </m:sub>
                                </m:sSub>
                              </m:e>
                            </m:d>
                          </m:e>
                        </m:d>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𝑠</m:t>
                        </m:r>
                      </m:sup>
                    </m:sSubSup>
                  </m:oMath>
                </a14:m>
                <a:r>
                  <a:rPr lang="en-US" sz="2400" dirty="0"/>
                  <a:t>.</a:t>
                </a:r>
              </a:p>
            </p:txBody>
          </p:sp>
        </mc:Choice>
        <mc:Fallback xmlns="">
          <p:sp>
            <p:nvSpPr>
              <p:cNvPr id="3" name="Content Placeholder 2">
                <a:extLst>
                  <a:ext uri="{FF2B5EF4-FFF2-40B4-BE49-F238E27FC236}">
                    <a16:creationId xmlns:a16="http://schemas.microsoft.com/office/drawing/2014/main" id="{62873820-DC33-1EE1-EF16-EAC753FD66A9}"/>
                  </a:ext>
                </a:extLst>
              </p:cNvPr>
              <p:cNvSpPr>
                <a:spLocks noGrp="1" noRot="1" noChangeAspect="1" noMove="1" noResize="1" noEditPoints="1" noAdjustHandles="1" noChangeArrowheads="1" noChangeShapeType="1" noTextEdit="1"/>
              </p:cNvSpPr>
              <p:nvPr>
                <p:ph idx="1"/>
              </p:nvPr>
            </p:nvSpPr>
            <p:spPr>
              <a:xfrm>
                <a:off x="412377" y="1030940"/>
                <a:ext cx="11501718" cy="5605369"/>
              </a:xfrm>
              <a:blipFill>
                <a:blip r:embed="rId3"/>
                <a:stretch>
                  <a:fillRect l="-636" t="-1304" r="-954" b="-217"/>
                </a:stretch>
              </a:blipFill>
            </p:spPr>
            <p:txBody>
              <a:bodyPr/>
              <a:lstStyle/>
              <a:p>
                <a:r>
                  <a:rPr lang="en-IN">
                    <a:noFill/>
                  </a:rPr>
                  <a:t> </a:t>
                </a:r>
              </a:p>
            </p:txBody>
          </p:sp>
        </mc:Fallback>
      </mc:AlternateContent>
      <p:cxnSp>
        <p:nvCxnSpPr>
          <p:cNvPr id="4" name="Straight Connector 3">
            <a:extLst>
              <a:ext uri="{FF2B5EF4-FFF2-40B4-BE49-F238E27FC236}">
                <a16:creationId xmlns:a16="http://schemas.microsoft.com/office/drawing/2014/main" id="{9F286FF2-F454-C56E-5778-EB2F742B531B}"/>
              </a:ext>
            </a:extLst>
          </p:cNvPr>
          <p:cNvCxnSpPr>
            <a:cxnSpLocks/>
          </p:cNvCxnSpPr>
          <p:nvPr/>
        </p:nvCxnSpPr>
        <p:spPr>
          <a:xfrm>
            <a:off x="493059" y="842682"/>
            <a:ext cx="2891825"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17525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12377" y="221690"/>
            <a:ext cx="11501718" cy="728569"/>
          </a:xfrm>
        </p:spPr>
        <p:txBody>
          <a:bodyPr/>
          <a:lstStyle/>
          <a:p>
            <a:r>
              <a:rPr lang="en-US" dirty="0"/>
              <a:t>Vault Decoding</a:t>
            </a:r>
            <a:endParaRPr lang="en-I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12377" y="1030940"/>
                <a:ext cx="11501718" cy="5605369"/>
              </a:xfrm>
            </p:spPr>
            <p:txBody>
              <a:bodyPr>
                <a:normAutofit/>
              </a:bodyPr>
              <a:lstStyle/>
              <a:p>
                <a:pPr marL="457200" indent="-457200">
                  <a:buFont typeface="+mj-lt"/>
                  <a:buAutoNum type="arabicPeriod" startAt="5"/>
                </a:pPr>
                <a:r>
                  <a:rPr lang="en-US" sz="2400" dirty="0"/>
                  <a:t>The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𝑖</m:t>
                        </m:r>
                      </m:e>
                      <m:sup>
                        <m:r>
                          <a:rPr lang="en-US" sz="2400" b="0" i="1" smtClean="0">
                            <a:latin typeface="Cambria Math" panose="02040503050406030204" pitchFamily="18" charset="0"/>
                          </a:rPr>
                          <m:t>𝑡h</m:t>
                        </m:r>
                      </m:sup>
                    </m:sSup>
                  </m:oMath>
                </a14:m>
                <a:r>
                  <a:rPr lang="en-US" sz="2400" dirty="0"/>
                  <a:t> element of the set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𝑀</m:t>
                        </m:r>
                      </m:e>
                      <m:sup>
                        <m:r>
                          <a:rPr lang="en-US" sz="2400" b="0" i="1" smtClean="0">
                            <a:latin typeface="Cambria Math" panose="02040503050406030204" pitchFamily="18" charset="0"/>
                          </a:rPr>
                          <m:t>𝑉</m:t>
                        </m:r>
                      </m:sup>
                    </m:sSup>
                  </m:oMath>
                </a14:m>
                <a:r>
                  <a:rPr lang="en-US" sz="2400" dirty="0"/>
                  <a:t> is marked as a chaff point if the minimum distance between the point </a:t>
                </a:r>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𝑚</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𝑉</m:t>
                        </m:r>
                      </m:sup>
                    </m:sSubSup>
                    <m:r>
                      <a:rPr lang="en-US" sz="2400" i="1" smtClean="0">
                        <a:latin typeface="Cambria Math" panose="02040503050406030204" pitchFamily="18" charset="0"/>
                        <a:ea typeface="Cambria Math" panose="02040503050406030204" pitchFamily="18" charset="0"/>
                      </a:rPr>
                      <m:t>∈</m:t>
                    </m:r>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𝑀</m:t>
                        </m:r>
                      </m:e>
                      <m:sup>
                        <m:r>
                          <a:rPr lang="en-US" sz="2400" b="0" i="1" smtClean="0">
                            <a:latin typeface="Cambria Math" panose="02040503050406030204" pitchFamily="18" charset="0"/>
                            <a:ea typeface="Cambria Math" panose="02040503050406030204" pitchFamily="18" charset="0"/>
                          </a:rPr>
                          <m:t>𝑉</m:t>
                        </m:r>
                      </m:sup>
                    </m:sSup>
                  </m:oMath>
                </a14:m>
                <a:r>
                  <a:rPr lang="en-US" sz="2400" dirty="0"/>
                  <a:t> and all of the selected minutiae in the query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𝑄</m:t>
                        </m:r>
                      </m:sup>
                    </m:sSub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𝑆</m:t>
                        </m:r>
                        <m:r>
                          <a:rPr lang="en-US" sz="2400" i="1">
                            <a:latin typeface="Cambria Math" panose="02040503050406030204" pitchFamily="18" charset="0"/>
                            <a:ea typeface="Cambria Math" panose="02040503050406030204" pitchFamily="18" charset="0"/>
                          </a:rPr>
                          <m:t>𝑀</m:t>
                        </m:r>
                      </m:e>
                      <m:sup>
                        <m:r>
                          <a:rPr lang="en-US" sz="2400" b="0" i="1" smtClean="0">
                            <a:latin typeface="Cambria Math" panose="02040503050406030204" pitchFamily="18" charset="0"/>
                            <a:ea typeface="Cambria Math" panose="02040503050406030204" pitchFamily="18" charset="0"/>
                          </a:rPr>
                          <m:t>𝑄</m:t>
                        </m:r>
                      </m:sup>
                    </m:sSup>
                  </m:oMath>
                </a14:m>
                <a:r>
                  <a:rPr lang="en-US" sz="2400" dirty="0"/>
                  <a:t> is greater than a threshold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rPr>
                          <m:t>2</m:t>
                        </m:r>
                      </m:sub>
                    </m:sSub>
                  </m:oMath>
                </a14:m>
                <a:r>
                  <a:rPr lang="en-US" sz="2400" dirty="0"/>
                  <a:t>. This is known as </a:t>
                </a:r>
                <a:r>
                  <a:rPr lang="en-US" sz="2400" i="1" dirty="0"/>
                  <a:t>coarse filtering </a:t>
                </a:r>
                <a:r>
                  <a:rPr lang="en-US" sz="2400" dirty="0"/>
                  <a:t>and it filters out a significant proportion of the chaff points (approximately 80%).                          Let</a:t>
                </a:r>
                <a14:m>
                  <m:oMath xmlns:m="http://schemas.openxmlformats.org/officeDocument/2006/math">
                    <m:sSup>
                      <m:sSupPr>
                        <m:ctrlPr>
                          <a:rPr lang="en-US" sz="2400" i="1">
                            <a:latin typeface="Cambria Math" panose="02040503050406030204" pitchFamily="18" charset="0"/>
                          </a:rPr>
                        </m:ctrlPr>
                      </m:sSupPr>
                      <m:e>
                        <m:r>
                          <a:rPr lang="en-US" sz="2400" b="0" i="1" smtClean="0">
                            <a:latin typeface="Cambria Math" panose="02040503050406030204" pitchFamily="18" charset="0"/>
                          </a:rPr>
                          <m:t> </m:t>
                        </m:r>
                        <m:r>
                          <a:rPr lang="en-US" sz="2400" b="0" i="1" smtClean="0">
                            <a:latin typeface="Cambria Math" panose="02040503050406030204" pitchFamily="18" charset="0"/>
                          </a:rPr>
                          <m:t>𝑆𝑀</m:t>
                        </m:r>
                      </m:e>
                      <m:sup>
                        <m:r>
                          <a:rPr lang="en-US" sz="2400" b="0" i="1" smtClean="0">
                            <a:latin typeface="Cambria Math" panose="02040503050406030204" pitchFamily="18" charset="0"/>
                          </a:rPr>
                          <m:t>𝑉</m:t>
                        </m:r>
                      </m:sup>
                    </m:s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𝑉</m:t>
                                </m:r>
                              </m:sup>
                            </m:sSubSup>
                          </m:e>
                        </m:d>
                      </m:e>
                      <m:sub>
                        <m:r>
                          <a:rPr lang="en-US" sz="2400" b="0" i="1" smtClean="0">
                            <a:latin typeface="Cambria Math" panose="02040503050406030204" pitchFamily="18" charset="0"/>
                          </a:rPr>
                          <m:t>𝑘</m:t>
                        </m:r>
                        <m:r>
                          <a:rPr lang="en-US" sz="2400" i="1">
                            <a:latin typeface="Cambria Math" panose="02040503050406030204" pitchFamily="18" charset="0"/>
                          </a:rPr>
                          <m:t>=1</m:t>
                        </m:r>
                      </m:sub>
                      <m:sup>
                        <m:sSup>
                          <m:sSupPr>
                            <m:ctrlPr>
                              <a:rPr lang="en-US" sz="2400" i="1">
                                <a:latin typeface="Cambria Math" panose="02040503050406030204" pitchFamily="18" charset="0"/>
                              </a:rPr>
                            </m:ctrlPr>
                          </m:sSupPr>
                          <m:e>
                            <m:r>
                              <a:rPr lang="en-US" sz="2400" i="1">
                                <a:latin typeface="Cambria Math" panose="02040503050406030204" pitchFamily="18" charset="0"/>
                              </a:rPr>
                              <m:t>𝑁</m:t>
                            </m:r>
                          </m:e>
                          <m:sup>
                            <m:r>
                              <a:rPr lang="en-US" sz="2400" b="0" i="1" smtClean="0">
                                <a:latin typeface="Cambria Math" panose="02040503050406030204" pitchFamily="18" charset="0"/>
                              </a:rPr>
                              <m:t>𝑉</m:t>
                            </m:r>
                          </m:sup>
                        </m:sSup>
                      </m:sup>
                    </m:sSubSup>
                  </m:oMath>
                </a14:m>
                <a:r>
                  <a:rPr lang="en-US" sz="2400" dirty="0"/>
                  <a:t> be a subset of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𝑀</m:t>
                        </m:r>
                      </m:e>
                      <m:sup>
                        <m:r>
                          <a:rPr lang="en-US" sz="2400" b="0" i="1" smtClean="0">
                            <a:latin typeface="Cambria Math" panose="02040503050406030204" pitchFamily="18" charset="0"/>
                          </a:rPr>
                          <m:t>𝑉</m:t>
                        </m:r>
                      </m:sup>
                    </m:sSup>
                  </m:oMath>
                </a14:m>
                <a:r>
                  <a:rPr lang="en-US" sz="2400" dirty="0"/>
                  <a:t> containing only those elements that are not marked as chaff, where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𝑁</m:t>
                        </m:r>
                      </m:e>
                      <m:sup>
                        <m:r>
                          <a:rPr lang="en-US" sz="2400" b="0" i="1" smtClean="0">
                            <a:latin typeface="Cambria Math" panose="02040503050406030204" pitchFamily="18" charset="0"/>
                          </a:rPr>
                          <m:t>𝑉</m:t>
                        </m:r>
                      </m:sup>
                    </m:sSup>
                  </m:oMath>
                </a14:m>
                <a:r>
                  <a:rPr lang="en-US" sz="2400" dirty="0"/>
                  <a:t> is the number of points in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𝑀</m:t>
                        </m:r>
                      </m:e>
                      <m:sup>
                        <m:r>
                          <a:rPr lang="en-US" sz="2400" b="0" i="1" smtClean="0">
                            <a:latin typeface="Cambria Math" panose="02040503050406030204" pitchFamily="18" charset="0"/>
                          </a:rPr>
                          <m:t>𝑉</m:t>
                        </m:r>
                      </m:sup>
                    </m:sSup>
                  </m:oMath>
                </a14:m>
                <a:r>
                  <a:rPr lang="en-US" sz="2400" dirty="0"/>
                  <a:t> that are not marked as chaff and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𝑁</m:t>
                        </m:r>
                      </m:e>
                      <m:sup>
                        <m:r>
                          <a:rPr lang="en-US" sz="2400" b="0" i="1" smtClean="0">
                            <a:latin typeface="Cambria Math" panose="02040503050406030204" pitchFamily="18" charset="0"/>
                          </a:rPr>
                          <m:t>𝑉</m:t>
                        </m:r>
                      </m:sup>
                    </m:sSup>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𝑠</m:t>
                    </m:r>
                  </m:oMath>
                </a14:m>
                <a:r>
                  <a:rPr lang="en-US" sz="2400" dirty="0"/>
                  <a:t>. At this stage, a minutiae matcher is applied to determine the corresponding pairs of minutiae in the sets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𝑆𝑀</m:t>
                        </m:r>
                      </m:e>
                      <m:sup>
                        <m:r>
                          <a:rPr lang="en-US" sz="2400" b="0" i="1" smtClean="0">
                            <a:latin typeface="Cambria Math" panose="02040503050406030204" pitchFamily="18" charset="0"/>
                          </a:rPr>
                          <m:t>𝑉</m:t>
                        </m:r>
                      </m:sup>
                    </m:sSup>
                  </m:oMath>
                </a14:m>
                <a:r>
                  <a:rPr lang="en-US" sz="2400" dirty="0"/>
                  <a:t> and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𝑆𝑀</m:t>
                        </m:r>
                      </m:e>
                      <m:sup>
                        <m:r>
                          <a:rPr lang="en-US" sz="2400" b="0" i="1" smtClean="0">
                            <a:latin typeface="Cambria Math" panose="02040503050406030204" pitchFamily="18" charset="0"/>
                          </a:rPr>
                          <m:t>𝑄</m:t>
                        </m:r>
                      </m:sup>
                    </m:sSup>
                    <m:r>
                      <a:rPr lang="en-US" sz="2400" b="0" i="1" smtClean="0">
                        <a:latin typeface="Cambria Math" panose="02040503050406030204" pitchFamily="18" charset="0"/>
                      </a:rPr>
                      <m:t> </m:t>
                    </m:r>
                  </m:oMath>
                </a14:m>
                <a:r>
                  <a:rPr lang="en-US" sz="2400" dirty="0"/>
                  <a:t>.                                                                       Let </a:t>
                </a:r>
                <a14:m>
                  <m:oMath xmlns:m="http://schemas.openxmlformats.org/officeDocument/2006/math">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𝑄</m:t>
                    </m:r>
                  </m:oMath>
                </a14:m>
                <a:r>
                  <a:rPr lang="en-US" sz="2400" dirty="0"/>
                  <a:t> denote the set of correspondences and let </a:t>
                </a:r>
                <a14:m>
                  <m:oMath xmlns:m="http://schemas.openxmlformats.org/officeDocument/2006/math">
                    <m:r>
                      <a:rPr lang="en-US" sz="2400" b="0" i="1" smtClean="0">
                        <a:latin typeface="Cambria Math" panose="02040503050406030204" pitchFamily="18" charset="0"/>
                      </a:rPr>
                      <m:t>𝑟</m:t>
                    </m:r>
                    <m:r>
                      <a:rPr lang="en-US" sz="2400" b="0" i="1" smtClean="0">
                        <a:latin typeface="Cambria Math" panose="02040503050406030204" pitchFamily="18" charset="0"/>
                      </a:rPr>
                      <m:t>′</m:t>
                    </m:r>
                  </m:oMath>
                </a14:m>
                <a:r>
                  <a:rPr lang="en-US" sz="2400" dirty="0"/>
                  <a:t> be the number of correspondences. We have </a:t>
                </a:r>
                <a14:m>
                  <m:oMath xmlns:m="http://schemas.openxmlformats.org/officeDocument/2006/math">
                    <m:r>
                      <a:rPr lang="en-US" sz="2400" b="0" i="1" smtClean="0">
                        <a:latin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𝑟</m:t>
                        </m:r>
                      </m:e>
                      <m:sup>
                        <m:r>
                          <a:rPr lang="en-US" sz="2400" b="0" i="1" smtClean="0">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𝑟</m:t>
                    </m:r>
                    <m:r>
                      <a:rPr lang="en-US" sz="2400" b="0" i="0" smtClean="0">
                        <a:latin typeface="Cambria Math" panose="02040503050406030204" pitchFamily="18" charset="0"/>
                        <a:ea typeface="Cambria Math" panose="02040503050406030204" pitchFamily="18" charset="0"/>
                      </a:rPr>
                      <m:t> </m:t>
                    </m:r>
                  </m:oMath>
                </a14:m>
                <a:r>
                  <a:rPr lang="en-US" sz="2400" dirty="0"/>
                  <a:t> because each query minutiae can have no more than one corresponding minutiae in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𝑆𝑀</m:t>
                        </m:r>
                      </m:e>
                      <m:sup>
                        <m:r>
                          <a:rPr lang="en-US" sz="2400" b="0" i="1" smtClean="0">
                            <a:latin typeface="Cambria Math" panose="02040503050406030204" pitchFamily="18" charset="0"/>
                          </a:rPr>
                          <m:t>𝑉</m:t>
                        </m:r>
                      </m:sup>
                    </m:sSup>
                  </m:oMath>
                </a14:m>
                <a:r>
                  <a:rPr lang="en-US" sz="2400" dirty="0"/>
                  <a:t>.</a:t>
                </a:r>
              </a:p>
              <a:p>
                <a:pPr marL="457200" indent="-457200">
                  <a:buFont typeface="+mj-lt"/>
                  <a:buAutoNum type="arabicPeriod" startAt="5"/>
                </a:pPr>
                <a:r>
                  <a:rPr lang="en-US" sz="2400" dirty="0"/>
                  <a:t>Only those elements of </a:t>
                </a:r>
                <a14:m>
                  <m:oMath xmlns:m="http://schemas.openxmlformats.org/officeDocument/2006/math">
                    <m:r>
                      <a:rPr lang="en-US" sz="2400" b="0" i="1" smtClean="0">
                        <a:latin typeface="Cambria Math" panose="02040503050406030204" pitchFamily="18" charset="0"/>
                      </a:rPr>
                      <m:t>𝑉</m:t>
                    </m:r>
                  </m:oMath>
                </a14:m>
                <a:r>
                  <a:rPr lang="en-US" sz="2400" dirty="0"/>
                  <a:t> that are contained in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𝑆𝑀</m:t>
                        </m:r>
                      </m:e>
                      <m:sup>
                        <m:r>
                          <a:rPr lang="en-US" sz="2400" b="0" i="1" smtClean="0">
                            <a:latin typeface="Cambria Math" panose="02040503050406030204" pitchFamily="18" charset="0"/>
                          </a:rPr>
                          <m:t>𝑉</m:t>
                        </m:r>
                      </m:sup>
                    </m:sSup>
                  </m:oMath>
                </a14:m>
                <a:r>
                  <a:rPr lang="en-US" sz="2400" dirty="0"/>
                  <a:t> and which have a corresponding minutiae in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𝑆𝑀</m:t>
                        </m:r>
                      </m:e>
                      <m:sup>
                        <m:r>
                          <a:rPr lang="en-US" sz="2400" b="0" i="1" smtClean="0">
                            <a:latin typeface="Cambria Math" panose="02040503050406030204" pitchFamily="18" charset="0"/>
                          </a:rPr>
                          <m:t>𝑄</m:t>
                        </m:r>
                      </m:sup>
                    </m:sSup>
                  </m:oMath>
                </a14:m>
                <a:r>
                  <a:rPr lang="en-US" sz="2400" dirty="0"/>
                  <a:t> are added to the unlocking set </a:t>
                </a:r>
                <a14:m>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m:t>
                    </m:r>
                  </m:oMath>
                </a14:m>
                <a:r>
                  <a:rPr lang="en-US" sz="2400" dirty="0"/>
                  <a:t>. The unlocking set is represented as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𝐿</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𝑏</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m:t>
                                    </m:r>
                                  </m:sup>
                                </m:sSubSup>
                              </m:e>
                            </m:d>
                          </m:e>
                        </m:d>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𝑟</m:t>
                            </m:r>
                          </m:e>
                          <m:sup>
                            <m:r>
                              <a:rPr lang="en-US" sz="2400" b="0" i="1" smtClean="0">
                                <a:latin typeface="Cambria Math" panose="02040503050406030204" pitchFamily="18" charset="0"/>
                              </a:rPr>
                              <m:t>′</m:t>
                            </m:r>
                          </m:sup>
                        </m:sSup>
                      </m:sup>
                    </m:sSubSup>
                  </m:oMath>
                </a14:m>
                <a:r>
                  <a:rPr lang="en-US" sz="2400" dirty="0"/>
                  <a:t> where </a:t>
                </a:r>
                <a14:m>
                  <m:oMath xmlns:m="http://schemas.openxmlformats.org/officeDocument/2006/math">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𝑖</m:t>
                            </m:r>
                          </m:sub>
                          <m:sup>
                            <m:r>
                              <a:rPr lang="en-US" sz="2400" i="1">
                                <a:latin typeface="Cambria Math" panose="02040503050406030204" pitchFamily="18" charset="0"/>
                              </a:rPr>
                              <m:t>′</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𝑏</m:t>
                            </m:r>
                          </m:e>
                          <m:sub>
                            <m:r>
                              <a:rPr lang="en-US" sz="2400" i="1">
                                <a:latin typeface="Cambria Math" panose="02040503050406030204" pitchFamily="18" charset="0"/>
                              </a:rPr>
                              <m:t>𝑖</m:t>
                            </m:r>
                          </m:sub>
                          <m:sup>
                            <m:r>
                              <a:rPr lang="en-US" sz="2400" i="1">
                                <a:latin typeface="Cambria Math" panose="02040503050406030204" pitchFamily="18" charset="0"/>
                              </a:rPr>
                              <m:t>′</m:t>
                            </m:r>
                          </m:sup>
                        </m:sSubSup>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𝑗</m:t>
                            </m:r>
                          </m:sub>
                        </m:sSub>
                      </m:e>
                    </m:d>
                  </m:oMath>
                </a14:m>
                <a:r>
                  <a:rPr lang="en-US" sz="2400" dirty="0"/>
                  <a:t> if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𝑗</m:t>
                        </m:r>
                      </m:sub>
                    </m:sSub>
                  </m:oMath>
                </a14:m>
                <a:r>
                  <a:rPr lang="en-US" sz="2400" dirty="0"/>
                  <a:t> has a corresponding minutiae in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𝑆𝑀</m:t>
                        </m:r>
                      </m:e>
                      <m:sup>
                        <m:r>
                          <a:rPr lang="en-US" sz="2400" b="0" i="1" smtClean="0">
                            <a:latin typeface="Cambria Math" panose="02040503050406030204" pitchFamily="18" charset="0"/>
                          </a:rPr>
                          <m:t>𝑄</m:t>
                        </m:r>
                      </m:sup>
                    </m:sSup>
                  </m:oMath>
                </a14:m>
                <a:r>
                  <a:rPr lang="en-US" sz="2400" dirty="0"/>
                  <a:t>.</a:t>
                </a:r>
              </a:p>
            </p:txBody>
          </p:sp>
        </mc:Choice>
        <mc:Fallback>
          <p:sp>
            <p:nvSpPr>
              <p:cNvPr id="3" name="Content Placeholder 2">
                <a:extLst>
                  <a:ext uri="{FF2B5EF4-FFF2-40B4-BE49-F238E27FC236}">
                    <a16:creationId xmlns:a16="http://schemas.microsoft.com/office/drawing/2014/main" id="{62873820-DC33-1EE1-EF16-EAC753FD66A9}"/>
                  </a:ext>
                </a:extLst>
              </p:cNvPr>
              <p:cNvSpPr>
                <a:spLocks noGrp="1" noRot="1" noChangeAspect="1" noMove="1" noResize="1" noEditPoints="1" noAdjustHandles="1" noChangeArrowheads="1" noChangeShapeType="1" noTextEdit="1"/>
              </p:cNvSpPr>
              <p:nvPr>
                <p:ph idx="1"/>
              </p:nvPr>
            </p:nvSpPr>
            <p:spPr>
              <a:xfrm>
                <a:off x="412377" y="1030940"/>
                <a:ext cx="11501718" cy="5605369"/>
              </a:xfrm>
              <a:blipFill>
                <a:blip r:embed="rId3"/>
                <a:stretch>
                  <a:fillRect l="-742" t="-1413" r="-742"/>
                </a:stretch>
              </a:blipFill>
            </p:spPr>
            <p:txBody>
              <a:bodyPr/>
              <a:lstStyle/>
              <a:p>
                <a:r>
                  <a:rPr lang="en-IN">
                    <a:noFill/>
                  </a:rPr>
                  <a:t> </a:t>
                </a:r>
              </a:p>
            </p:txBody>
          </p:sp>
        </mc:Fallback>
      </mc:AlternateContent>
      <p:cxnSp>
        <p:nvCxnSpPr>
          <p:cNvPr id="4" name="Straight Connector 3">
            <a:extLst>
              <a:ext uri="{FF2B5EF4-FFF2-40B4-BE49-F238E27FC236}">
                <a16:creationId xmlns:a16="http://schemas.microsoft.com/office/drawing/2014/main" id="{9F286FF2-F454-C56E-5778-EB2F742B531B}"/>
              </a:ext>
            </a:extLst>
          </p:cNvPr>
          <p:cNvCxnSpPr>
            <a:cxnSpLocks/>
          </p:cNvCxnSpPr>
          <p:nvPr/>
        </p:nvCxnSpPr>
        <p:spPr>
          <a:xfrm>
            <a:off x="493059" y="842682"/>
            <a:ext cx="2891825"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61236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12377" y="221690"/>
            <a:ext cx="11501718" cy="728569"/>
          </a:xfrm>
        </p:spPr>
        <p:txBody>
          <a:bodyPr/>
          <a:lstStyle/>
          <a:p>
            <a:r>
              <a:rPr lang="en-US" dirty="0"/>
              <a:t>Presentation Flow</a:t>
            </a:r>
            <a:endParaRPr lang="en-IN" dirty="0"/>
          </a:p>
        </p:txBody>
      </p:sp>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345141" y="1030941"/>
            <a:ext cx="11501718" cy="5605369"/>
          </a:xfrm>
        </p:spPr>
        <p:txBody>
          <a:bodyPr>
            <a:normAutofit/>
          </a:bodyPr>
          <a:lstStyle/>
          <a:p>
            <a:pPr algn="just"/>
            <a:r>
              <a:rPr lang="en-US" sz="2400" dirty="0"/>
              <a:t>Need for Biometric Security</a:t>
            </a:r>
          </a:p>
          <a:p>
            <a:pPr algn="just"/>
            <a:r>
              <a:rPr lang="en-US" sz="2400" dirty="0"/>
              <a:t>Common Attacks on Biometric Templates</a:t>
            </a:r>
          </a:p>
          <a:p>
            <a:pPr algn="just"/>
            <a:r>
              <a:rPr lang="en-US" sz="2400" dirty="0"/>
              <a:t>Fuzzy Vault</a:t>
            </a:r>
          </a:p>
          <a:p>
            <a:pPr algn="just"/>
            <a:r>
              <a:rPr lang="en-US" sz="2400" dirty="0"/>
              <a:t>Operations of a Fuzzy Vault Scheme</a:t>
            </a:r>
          </a:p>
          <a:p>
            <a:pPr algn="just"/>
            <a:r>
              <a:rPr lang="en-US" sz="2400" dirty="0"/>
              <a:t>Fuzzy Vault Implementation</a:t>
            </a:r>
          </a:p>
          <a:p>
            <a:pPr algn="just"/>
            <a:r>
              <a:rPr lang="en-US" sz="2400" dirty="0"/>
              <a:t>Vault Encoding</a:t>
            </a:r>
          </a:p>
          <a:p>
            <a:pPr algn="just"/>
            <a:r>
              <a:rPr lang="en-US" sz="2400" dirty="0"/>
              <a:t>Vault Decoding</a:t>
            </a:r>
          </a:p>
          <a:p>
            <a:pPr algn="just"/>
            <a:r>
              <a:rPr lang="en-US" sz="2400" dirty="0"/>
              <a:t>Fingerprint Alignment based on Helper Data</a:t>
            </a:r>
          </a:p>
          <a:p>
            <a:pPr algn="just"/>
            <a:r>
              <a:rPr lang="en-US" sz="2400" dirty="0"/>
              <a:t>Iterative Closet Algorithm</a:t>
            </a:r>
          </a:p>
          <a:p>
            <a:pPr algn="just"/>
            <a:r>
              <a:rPr lang="en-US" sz="2400" dirty="0"/>
              <a:t>Security of  Fuzzy Vault</a:t>
            </a:r>
          </a:p>
          <a:p>
            <a:pPr algn="just"/>
            <a:r>
              <a:rPr lang="en-US" sz="2400" dirty="0"/>
              <a:t>Biometric Template Security using Palm Print Features</a:t>
            </a:r>
          </a:p>
          <a:p>
            <a:pPr algn="just"/>
            <a:r>
              <a:rPr lang="en-US" sz="2400" dirty="0"/>
              <a:t>Steps Involved in Vault Encoding of Palm Print</a:t>
            </a:r>
          </a:p>
          <a:p>
            <a:pPr algn="just"/>
            <a:endParaRPr lang="en-US" sz="2400" dirty="0"/>
          </a:p>
          <a:p>
            <a:pPr algn="just"/>
            <a:endParaRPr lang="en-US" sz="2400" dirty="0"/>
          </a:p>
          <a:p>
            <a:pPr algn="just"/>
            <a:endParaRPr lang="en-US" sz="2400" dirty="0"/>
          </a:p>
          <a:p>
            <a:pPr algn="just"/>
            <a:endParaRPr lang="en-US" sz="2400" dirty="0"/>
          </a:p>
          <a:p>
            <a:pPr algn="just"/>
            <a:endParaRPr lang="en-US" sz="2400" dirty="0"/>
          </a:p>
          <a:p>
            <a:pPr algn="just"/>
            <a:endParaRPr lang="en-IN" sz="2400" dirty="0"/>
          </a:p>
        </p:txBody>
      </p:sp>
      <p:cxnSp>
        <p:nvCxnSpPr>
          <p:cNvPr id="4" name="Straight Connector 3">
            <a:extLst>
              <a:ext uri="{FF2B5EF4-FFF2-40B4-BE49-F238E27FC236}">
                <a16:creationId xmlns:a16="http://schemas.microsoft.com/office/drawing/2014/main" id="{9F286FF2-F454-C56E-5778-EB2F742B531B}"/>
              </a:ext>
            </a:extLst>
          </p:cNvPr>
          <p:cNvCxnSpPr>
            <a:cxnSpLocks/>
          </p:cNvCxnSpPr>
          <p:nvPr/>
        </p:nvCxnSpPr>
        <p:spPr>
          <a:xfrm>
            <a:off x="493059" y="842682"/>
            <a:ext cx="3379694"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42935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9D782D-552D-7A4C-0ACD-4154B0D67C79}"/>
              </a:ext>
            </a:extLst>
          </p:cNvPr>
          <p:cNvPicPr>
            <a:picLocks noChangeAspect="1"/>
          </p:cNvPicPr>
          <p:nvPr/>
        </p:nvPicPr>
        <p:blipFill>
          <a:blip r:embed="rId3"/>
          <a:stretch>
            <a:fillRect/>
          </a:stretch>
        </p:blipFill>
        <p:spPr>
          <a:xfrm>
            <a:off x="577517" y="611475"/>
            <a:ext cx="11133220" cy="45540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96870E5B-397C-6DD9-ECE0-84327FA1B98B}"/>
              </a:ext>
            </a:extLst>
          </p:cNvPr>
          <p:cNvSpPr txBox="1"/>
          <p:nvPr/>
        </p:nvSpPr>
        <p:spPr>
          <a:xfrm>
            <a:off x="2245895" y="5710989"/>
            <a:ext cx="7411452" cy="461665"/>
          </a:xfrm>
          <a:prstGeom prst="rect">
            <a:avLst/>
          </a:prstGeom>
          <a:noFill/>
        </p:spPr>
        <p:txBody>
          <a:bodyPr wrap="square" rtlCol="0">
            <a:spAutoFit/>
          </a:bodyPr>
          <a:lstStyle/>
          <a:p>
            <a:pPr algn="ctr"/>
            <a:r>
              <a:rPr lang="en-US" sz="2400" dirty="0"/>
              <a:t>Details of the filter used to eliminate chaff points</a:t>
            </a:r>
            <a:endParaRPr lang="en-IN" sz="2400" dirty="0"/>
          </a:p>
        </p:txBody>
      </p:sp>
    </p:spTree>
    <p:extLst>
      <p:ext uri="{BB962C8B-B14F-4D97-AF65-F5344CB8AC3E}">
        <p14:creationId xmlns:p14="http://schemas.microsoft.com/office/powerpoint/2010/main" val="1483849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12377" y="221690"/>
            <a:ext cx="11501718" cy="728569"/>
          </a:xfrm>
        </p:spPr>
        <p:txBody>
          <a:bodyPr/>
          <a:lstStyle/>
          <a:p>
            <a:r>
              <a:rPr lang="en-US" dirty="0"/>
              <a:t>Vault Decoding</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12377" y="1030940"/>
                <a:ext cx="11501718" cy="5605369"/>
              </a:xfrm>
            </p:spPr>
            <p:txBody>
              <a:bodyPr>
                <a:normAutofit/>
              </a:bodyPr>
              <a:lstStyle/>
              <a:p>
                <a:pPr marL="457200" indent="-457200">
                  <a:buFont typeface="+mj-lt"/>
                  <a:buAutoNum type="arabicPeriod" startAt="7"/>
                </a:pPr>
                <a:r>
                  <a:rPr lang="en-US" sz="2400" dirty="0"/>
                  <a:t>To find the coefficients of a polynomial of degree </a:t>
                </a:r>
                <a14:m>
                  <m:oMath xmlns:m="http://schemas.openxmlformats.org/officeDocument/2006/math">
                    <m:r>
                      <a:rPr lang="en-US" sz="2400" b="0" i="1" smtClean="0">
                        <a:latin typeface="Cambria Math" panose="02040503050406030204" pitchFamily="18" charset="0"/>
                      </a:rPr>
                      <m:t>𝑛</m:t>
                    </m:r>
                  </m:oMath>
                </a14:m>
                <a:r>
                  <a:rPr lang="en-US" sz="2400" dirty="0"/>
                  <a:t>,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+1)</m:t>
                    </m:r>
                  </m:oMath>
                </a14:m>
                <a:r>
                  <a:rPr lang="en-US" sz="2400" dirty="0"/>
                  <a:t> unique projections are necessary. If </a:t>
                </a:r>
                <a14:m>
                  <m:oMath xmlns:m="http://schemas.openxmlformats.org/officeDocument/2006/math">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r</m:t>
                        </m:r>
                      </m:e>
                      <m:sup>
                        <m:r>
                          <a:rPr lang="en-US" sz="2400" b="0" i="0" smtClean="0">
                            <a:latin typeface="Cambria Math" panose="02040503050406030204" pitchFamily="18" charset="0"/>
                          </a:rPr>
                          <m:t>′</m:t>
                        </m:r>
                      </m:sup>
                    </m:sSup>
                    <m:r>
                      <a:rPr lang="en-US" sz="2400" b="0" i="0" smtClean="0">
                        <a:latin typeface="Cambria Math" panose="02040503050406030204" pitchFamily="18" charset="0"/>
                      </a:rPr>
                      <m:t>&lt;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+1</m:t>
                        </m:r>
                      </m:e>
                    </m:d>
                    <m:r>
                      <a:rPr lang="en-US" sz="2400" b="0" i="1" smtClean="0">
                        <a:latin typeface="Cambria Math" panose="02040503050406030204" pitchFamily="18" charset="0"/>
                      </a:rPr>
                      <m:t>,</m:t>
                    </m:r>
                  </m:oMath>
                </a14:m>
                <a:r>
                  <a:rPr lang="en-US" sz="2400" dirty="0"/>
                  <a:t> it results in  authentication failure. Else we consider all possible subsets </a:t>
                </a:r>
                <a14:m>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m:t>
                    </m:r>
                  </m:oMath>
                </a14:m>
                <a:r>
                  <a:rPr lang="en-US" sz="2400" dirty="0"/>
                  <a:t> of size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+1)</m:t>
                    </m:r>
                  </m:oMath>
                </a14:m>
                <a:r>
                  <a:rPr lang="en-US" sz="2400" dirty="0"/>
                  <a:t> of the unlocking set </a:t>
                </a:r>
                <a14:m>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m:t>
                    </m:r>
                  </m:oMath>
                </a14:m>
                <a:r>
                  <a:rPr lang="en-US" sz="2400" dirty="0"/>
                  <a:t> and for each subset, we construct a polynomial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𝑃</m:t>
                        </m:r>
                      </m:e>
                      <m:sup>
                        <m:r>
                          <a:rPr lang="en-US" sz="2400" b="0" i="1" smtClean="0">
                            <a:latin typeface="Cambria Math" panose="02040503050406030204" pitchFamily="18" charset="0"/>
                          </a:rPr>
                          <m:t>∗</m:t>
                        </m:r>
                      </m:sup>
                    </m:sSup>
                  </m:oMath>
                </a14:m>
                <a:r>
                  <a:rPr lang="en-US" sz="2400" dirty="0"/>
                  <a:t> by Lagrange interpolation. If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𝐿</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𝑖</m:t>
                                    </m:r>
                                  </m:sub>
                                  <m:sup>
                                    <m:r>
                                      <a:rPr lang="en-US" sz="2400" i="1">
                                        <a:latin typeface="Cambria Math" panose="02040503050406030204" pitchFamily="18" charset="0"/>
                                      </a:rPr>
                                      <m:t>′</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𝑏</m:t>
                                    </m:r>
                                  </m:e>
                                  <m:sub>
                                    <m:r>
                                      <a:rPr lang="en-US" sz="2400" i="1">
                                        <a:latin typeface="Cambria Math" panose="02040503050406030204" pitchFamily="18" charset="0"/>
                                      </a:rPr>
                                      <m:t>𝑖</m:t>
                                    </m:r>
                                  </m:sub>
                                  <m:sup>
                                    <m:r>
                                      <a:rPr lang="en-US" sz="2400" i="1">
                                        <a:latin typeface="Cambria Math" panose="02040503050406030204" pitchFamily="18" charset="0"/>
                                      </a:rPr>
                                      <m:t>′</m:t>
                                    </m:r>
                                  </m:sup>
                                </m:sSubSup>
                              </m:e>
                            </m:d>
                          </m:e>
                        </m:d>
                      </m:e>
                      <m:sub>
                        <m:r>
                          <a:rPr lang="en-US" sz="2400" i="1">
                            <a:latin typeface="Cambria Math" panose="02040503050406030204" pitchFamily="18" charset="0"/>
                          </a:rPr>
                          <m:t>𝑖</m:t>
                        </m:r>
                        <m:r>
                          <a:rPr lang="en-US" sz="2400" i="1">
                            <a:latin typeface="Cambria Math" panose="02040503050406030204" pitchFamily="18" charset="0"/>
                          </a:rPr>
                          <m:t>=1</m:t>
                        </m:r>
                      </m:sub>
                      <m:sup>
                        <m:r>
                          <a:rPr lang="en-US" sz="2400" b="0" i="1" smtClean="0">
                            <a:latin typeface="Cambria Math" panose="02040503050406030204" pitchFamily="18" charset="0"/>
                          </a:rPr>
                          <m:t>𝑛</m:t>
                        </m:r>
                        <m:r>
                          <a:rPr lang="en-US" sz="2400" b="0" i="1" smtClean="0">
                            <a:latin typeface="Cambria Math" panose="02040503050406030204" pitchFamily="18" charset="0"/>
                          </a:rPr>
                          <m:t>+1</m:t>
                        </m:r>
                      </m:sup>
                    </m:sSubSup>
                  </m:oMath>
                </a14:m>
                <a:r>
                  <a:rPr lang="en-US" sz="2400" dirty="0"/>
                  <a:t> is a specific candidate set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𝑃</m:t>
                        </m:r>
                      </m:e>
                      <m:sup>
                        <m:r>
                          <a:rPr lang="en-US" sz="2400" b="0" i="1" smtClean="0">
                            <a:latin typeface="Cambria Math" panose="02040503050406030204" pitchFamily="18" charset="0"/>
                          </a:rPr>
                          <m:t>∗</m:t>
                        </m:r>
                      </m:sup>
                    </m:sSup>
                    <m:d>
                      <m:dPr>
                        <m:ctrlPr>
                          <a:rPr lang="en-US" sz="2400" i="1" smtClean="0">
                            <a:latin typeface="Cambria Math" panose="02040503050406030204" pitchFamily="18" charset="0"/>
                          </a:rPr>
                        </m:ctrlPr>
                      </m:dPr>
                      <m:e>
                        <m:r>
                          <a:rPr lang="en-US" sz="2400" b="0" i="1" smtClean="0">
                            <a:latin typeface="Cambria Math" panose="02040503050406030204" pitchFamily="18" charset="0"/>
                          </a:rPr>
                          <m:t>𝑥</m:t>
                        </m:r>
                      </m:e>
                    </m:d>
                  </m:oMath>
                </a14:m>
                <a:r>
                  <a:rPr lang="en-US" sz="2400" dirty="0"/>
                  <a:t> is obtained as:</a:t>
                </a:r>
              </a:p>
              <a:p>
                <a:pPr marL="0" indent="0">
                  <a:buNone/>
                </a:pPr>
                <a:r>
                  <a:rPr lang="en-US" sz="2400" dirty="0"/>
                  <a: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𝑃</m:t>
                        </m:r>
                      </m:e>
                      <m:sup>
                        <m:r>
                          <a:rPr lang="en-US" sz="2400" b="0" i="1" smtClean="0">
                            <a:latin typeface="Cambria Math" panose="02040503050406030204" pitchFamily="18" charset="0"/>
                          </a:rPr>
                          <m:t>∗</m:t>
                        </m:r>
                      </m:sup>
                    </m:sSup>
                    <m:d>
                      <m:dPr>
                        <m:ctrlPr>
                          <a:rPr lang="en-US" sz="240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𝑎</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m:t>
                                </m:r>
                              </m:sup>
                            </m:sSubSup>
                          </m:e>
                        </m:d>
                        <m:d>
                          <m:dPr>
                            <m:ctrlPr>
                              <a:rPr lang="en-US" sz="2400" b="0" i="1" smtClean="0">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b="0" i="1" smtClean="0">
                                    <a:latin typeface="Cambria Math" panose="02040503050406030204" pitchFamily="18" charset="0"/>
                                  </a:rPr>
                                  <m:t>3</m:t>
                                </m:r>
                              </m:sub>
                              <m:sup>
                                <m:r>
                                  <a:rPr lang="en-US" sz="2400" i="1">
                                    <a:latin typeface="Cambria Math" panose="02040503050406030204" pitchFamily="18" charset="0"/>
                                  </a:rPr>
                                  <m:t>′</m:t>
                                </m:r>
                              </m:sup>
                            </m:sSubSup>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up>
                                <m:r>
                                  <a:rPr lang="en-US" sz="2400" i="1">
                                    <a:latin typeface="Cambria Math" panose="02040503050406030204" pitchFamily="18" charset="0"/>
                                  </a:rPr>
                                  <m:t>′</m:t>
                                </m:r>
                              </m:sup>
                            </m:sSubSup>
                          </m:e>
                        </m:d>
                      </m:num>
                      <m:den>
                        <m:d>
                          <m:dPr>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𝑎</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m:t>
                                </m:r>
                              </m:sup>
                            </m:sSubSup>
                          </m:e>
                        </m:d>
                        <m:d>
                          <m:dPr>
                            <m:ctrlPr>
                              <a:rPr lang="en-US" sz="2400" b="0" i="1" smtClean="0">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m:t>
                                </m:r>
                              </m:sub>
                              <m:sup>
                                <m:r>
                                  <a:rPr lang="en-US" sz="2400" i="1">
                                    <a:latin typeface="Cambria Math" panose="02040503050406030204" pitchFamily="18" charset="0"/>
                                  </a:rPr>
                                  <m:t>′</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b="0" i="1" smtClean="0">
                                    <a:latin typeface="Cambria Math" panose="02040503050406030204" pitchFamily="18" charset="0"/>
                                  </a:rPr>
                                  <m:t>3</m:t>
                                </m:r>
                              </m:sub>
                              <m:sup>
                                <m:r>
                                  <a:rPr lang="en-US" sz="2400" i="1">
                                    <a:latin typeface="Cambria Math" panose="02040503050406030204" pitchFamily="18" charset="0"/>
                                  </a:rPr>
                                  <m:t>′</m:t>
                                </m:r>
                              </m:sup>
                            </m:sSubSup>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m:t>
                                </m:r>
                              </m:sub>
                              <m:sup>
                                <m:r>
                                  <a:rPr lang="en-US" sz="2400" i="1">
                                    <a:latin typeface="Cambria Math" panose="02040503050406030204" pitchFamily="18" charset="0"/>
                                  </a:rPr>
                                  <m:t>′</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up>
                                <m:r>
                                  <a:rPr lang="en-US" sz="2400" i="1">
                                    <a:latin typeface="Cambria Math" panose="02040503050406030204" pitchFamily="18" charset="0"/>
                                  </a:rPr>
                                  <m:t>′</m:t>
                                </m:r>
                              </m:sup>
                            </m:sSubSup>
                          </m:e>
                        </m:d>
                      </m:den>
                    </m:f>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𝑏</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f>
                      <m:fPr>
                        <m:ctrlPr>
                          <a:rPr lang="en-US" sz="2400" i="1">
                            <a:latin typeface="Cambria Math" panose="02040503050406030204" pitchFamily="18" charset="0"/>
                          </a:rPr>
                        </m:ctrlPr>
                      </m:fPr>
                      <m:num>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b="0" i="1" smtClean="0">
                                    <a:latin typeface="Cambria Math" panose="02040503050406030204" pitchFamily="18" charset="0"/>
                                  </a:rPr>
                                  <m:t>1</m:t>
                                </m:r>
                              </m:sub>
                              <m:sup>
                                <m:r>
                                  <a:rPr lang="en-US" sz="2400" i="1">
                                    <a:latin typeface="Cambria Math" panose="02040503050406030204" pitchFamily="18" charset="0"/>
                                  </a:rPr>
                                  <m:t>′</m:t>
                                </m:r>
                              </m:sup>
                            </m:sSubSup>
                          </m:e>
                        </m:d>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b="0" i="1" smtClean="0">
                                    <a:latin typeface="Cambria Math" panose="02040503050406030204" pitchFamily="18" charset="0"/>
                                  </a:rPr>
                                  <m:t>2</m:t>
                                </m:r>
                              </m:sub>
                              <m:sup>
                                <m:r>
                                  <a:rPr lang="en-US" sz="2400" i="1">
                                    <a:latin typeface="Cambria Math" panose="02040503050406030204" pitchFamily="18" charset="0"/>
                                  </a:rPr>
                                  <m:t>′</m:t>
                                </m:r>
                              </m:sup>
                            </m:sSubSup>
                          </m:e>
                        </m:d>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𝑛</m:t>
                                </m:r>
                              </m:sub>
                              <m:sup>
                                <m:r>
                                  <a:rPr lang="en-US" sz="2400" i="1">
                                    <a:latin typeface="Cambria Math" panose="02040503050406030204" pitchFamily="18" charset="0"/>
                                  </a:rPr>
                                  <m:t>′</m:t>
                                </m:r>
                              </m:sup>
                            </m:sSubSup>
                          </m:e>
                        </m:d>
                      </m:num>
                      <m:den>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up>
                                <m:r>
                                  <a:rPr lang="en-US" sz="2400" i="1">
                                    <a:latin typeface="Cambria Math" panose="02040503050406030204" pitchFamily="18" charset="0"/>
                                  </a:rPr>
                                  <m:t>′</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b="0" i="1" smtClean="0">
                                    <a:latin typeface="Cambria Math" panose="02040503050406030204" pitchFamily="18" charset="0"/>
                                  </a:rPr>
                                  <m:t>1</m:t>
                                </m:r>
                              </m:sub>
                              <m:sup>
                                <m:r>
                                  <a:rPr lang="en-US" sz="2400" i="1">
                                    <a:latin typeface="Cambria Math" panose="02040503050406030204" pitchFamily="18" charset="0"/>
                                  </a:rPr>
                                  <m:t>′</m:t>
                                </m:r>
                              </m:sup>
                            </m:sSubSup>
                          </m:e>
                        </m:d>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up>
                                <m:r>
                                  <a:rPr lang="en-US" sz="2400" i="1">
                                    <a:latin typeface="Cambria Math" panose="02040503050406030204" pitchFamily="18" charset="0"/>
                                  </a:rPr>
                                  <m:t>′</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b="0" i="1" smtClean="0">
                                    <a:latin typeface="Cambria Math" panose="02040503050406030204" pitchFamily="18" charset="0"/>
                                  </a:rPr>
                                  <m:t>2</m:t>
                                </m:r>
                              </m:sub>
                              <m:sup>
                                <m:r>
                                  <a:rPr lang="en-US" sz="2400" i="1">
                                    <a:latin typeface="Cambria Math" panose="02040503050406030204" pitchFamily="18" charset="0"/>
                                  </a:rPr>
                                  <m:t>′</m:t>
                                </m:r>
                              </m:sup>
                            </m:sSubSup>
                          </m:e>
                        </m:d>
                        <m:r>
                          <a:rPr lang="en-US" sz="2400" i="1">
                            <a:latin typeface="Cambria Math" panose="02040503050406030204" pitchFamily="18" charset="0"/>
                          </a:rPr>
                          <m:t>…</m:t>
                        </m:r>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up>
                                <m:r>
                                  <a:rPr lang="en-US" sz="2400" i="1">
                                    <a:latin typeface="Cambria Math" panose="02040503050406030204" pitchFamily="18" charset="0"/>
                                  </a:rPr>
                                  <m:t>′</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𝑛</m:t>
                                </m:r>
                              </m:sub>
                              <m:sup>
                                <m:r>
                                  <a:rPr lang="en-US" sz="2400" i="1">
                                    <a:latin typeface="Cambria Math" panose="02040503050406030204" pitchFamily="18" charset="0"/>
                                  </a:rPr>
                                  <m:t>′</m:t>
                                </m:r>
                              </m:sup>
                            </m:sSubSup>
                          </m:e>
                        </m:d>
                      </m:den>
                    </m:f>
                    <m:sSubSup>
                      <m:sSubSupPr>
                        <m:ctrlPr>
                          <a:rPr lang="en-US" sz="2400" i="1">
                            <a:latin typeface="Cambria Math" panose="02040503050406030204" pitchFamily="18" charset="0"/>
                          </a:rPr>
                        </m:ctrlPr>
                      </m:sSubSupPr>
                      <m:e>
                        <m:r>
                          <a:rPr lang="en-US" sz="2400" i="1">
                            <a:latin typeface="Cambria Math" panose="02040503050406030204" pitchFamily="18" charset="0"/>
                          </a:rPr>
                          <m:t>𝑏</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up>
                        <m:r>
                          <a:rPr lang="en-US" sz="2400" i="1">
                            <a:latin typeface="Cambria Math" panose="02040503050406030204" pitchFamily="18" charset="0"/>
                          </a:rPr>
                          <m:t>′</m:t>
                        </m:r>
                      </m:sup>
                    </m:sSubSup>
                  </m:oMath>
                </a14:m>
                <a:r>
                  <a:rPr lang="en-US" sz="2400" dirty="0"/>
                  <a:t>.    	</a:t>
                </a:r>
              </a:p>
              <a:p>
                <a:pPr marL="0" indent="0">
                  <a:buNone/>
                </a:pPr>
                <a:r>
                  <a:rPr lang="en-US" sz="2400" dirty="0"/>
                  <a:t>	This results in a polynomial:</a:t>
                </a:r>
                <a14:m>
                  <m:oMath xmlns:m="http://schemas.openxmlformats.org/officeDocument/2006/math">
                    <m:r>
                      <a:rPr lang="en-US" sz="2400" b="0" i="0"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𝑃</m:t>
                        </m:r>
                      </m:e>
                      <m:sup>
                        <m:r>
                          <a:rPr lang="en-US" sz="2400" b="0" i="1" smtClean="0">
                            <a:latin typeface="Cambria Math" panose="02040503050406030204" pitchFamily="18" charset="0"/>
                          </a:rPr>
                          <m:t>∗</m:t>
                        </m:r>
                      </m:sup>
                    </m:sSup>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𝑛</m:t>
                        </m:r>
                      </m:sub>
                      <m:sup>
                        <m:r>
                          <a:rPr lang="en-US" sz="2400" b="0" i="1" smtClean="0">
                            <a:latin typeface="Cambria Math" panose="02040503050406030204" pitchFamily="18" charset="0"/>
                          </a:rPr>
                          <m:t>∗</m:t>
                        </m:r>
                      </m:sup>
                    </m:sSubSup>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𝑛</m:t>
                        </m:r>
                      </m:sup>
                    </m:s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𝑐</m:t>
                        </m:r>
                      </m:e>
                      <m:sub>
                        <m:r>
                          <a:rPr lang="en-US" sz="2400" i="1">
                            <a:latin typeface="Cambria Math" panose="02040503050406030204" pitchFamily="18" charset="0"/>
                          </a:rPr>
                          <m:t>𝑛</m:t>
                        </m:r>
                        <m:r>
                          <a:rPr lang="en-US" sz="2400" b="0" i="1" smtClean="0">
                            <a:latin typeface="Cambria Math" panose="02040503050406030204" pitchFamily="18" charset="0"/>
                          </a:rPr>
                          <m:t>−1</m:t>
                        </m:r>
                      </m:sub>
                      <m:sup>
                        <m:r>
                          <a:rPr lang="en-US" sz="2400" i="1">
                            <a:latin typeface="Cambria Math" panose="02040503050406030204" pitchFamily="18" charset="0"/>
                          </a:rPr>
                          <m:t>∗</m:t>
                        </m:r>
                      </m:sup>
                    </m:sSubSup>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𝑛</m:t>
                        </m:r>
                        <m:r>
                          <a:rPr lang="en-US" sz="2400" i="1">
                            <a:latin typeface="Cambria Math" panose="02040503050406030204" pitchFamily="18" charset="0"/>
                          </a:rPr>
                          <m:t>−1</m:t>
                        </m:r>
                      </m:sup>
                    </m:s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𝑐</m:t>
                        </m:r>
                      </m:e>
                      <m:sub>
                        <m:r>
                          <a:rPr lang="en-US" sz="2400" b="0" i="1" smtClean="0">
                            <a:latin typeface="Cambria Math" panose="02040503050406030204" pitchFamily="18" charset="0"/>
                          </a:rPr>
                          <m:t>0</m:t>
                        </m:r>
                      </m:sub>
                      <m:sup>
                        <m:r>
                          <a:rPr lang="en-US" sz="2400" i="1">
                            <a:latin typeface="Cambria Math" panose="02040503050406030204" pitchFamily="18" charset="0"/>
                          </a:rPr>
                          <m:t>∗</m:t>
                        </m:r>
                      </m:sup>
                    </m:sSubSup>
                  </m:oMath>
                </a14:m>
                <a:r>
                  <a:rPr lang="en-IN" sz="2400" b="1" dirty="0"/>
                  <a:t>.</a:t>
                </a:r>
              </a:p>
              <a:p>
                <a:pPr marL="457200" indent="-457200">
                  <a:buFont typeface="+mj-lt"/>
                  <a:buAutoNum type="arabicPeriod" startAt="8"/>
                </a:pPr>
                <a:r>
                  <a:rPr lang="en-IN" sz="2400" dirty="0"/>
                  <a:t>The coefficients </a:t>
                </a:r>
                <a14:m>
                  <m:oMath xmlns:m="http://schemas.openxmlformats.org/officeDocument/2006/math">
                    <m:sSubSup>
                      <m:sSubSupPr>
                        <m:ctrlPr>
                          <a:rPr lang="en-IN" sz="240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sSubSup>
                      <m:sSubSupPr>
                        <m:ctrlPr>
                          <a:rPr lang="en-IN" sz="2400" i="1">
                            <a:latin typeface="Cambria Math" panose="02040503050406030204" pitchFamily="18" charset="0"/>
                          </a:rPr>
                        </m:ctrlPr>
                      </m:sSubSupPr>
                      <m:e>
                        <m:r>
                          <a:rPr lang="en-US" sz="2400" i="1">
                            <a:latin typeface="Cambria Math" panose="02040503050406030204" pitchFamily="18" charset="0"/>
                          </a:rPr>
                          <m:t>𝑐</m:t>
                        </m:r>
                      </m:e>
                      <m:sub>
                        <m:r>
                          <a:rPr lang="en-US" sz="2400" b="0" i="1" smtClean="0">
                            <a:latin typeface="Cambria Math" panose="02040503050406030204" pitchFamily="18" charset="0"/>
                          </a:rPr>
                          <m:t>1</m:t>
                        </m:r>
                      </m:sub>
                      <m:sup>
                        <m:r>
                          <a:rPr lang="en-US" sz="2400" i="1">
                            <a:latin typeface="Cambria Math" panose="02040503050406030204" pitchFamily="18" charset="0"/>
                          </a:rPr>
                          <m:t>∗</m:t>
                        </m:r>
                      </m:sup>
                    </m:sSubSup>
                    <m:r>
                      <a:rPr lang="en-US" sz="2400" b="0" i="1" smtClean="0">
                        <a:latin typeface="Cambria Math" panose="02040503050406030204" pitchFamily="18" charset="0"/>
                      </a:rPr>
                      <m:t>,…,</m:t>
                    </m:r>
                    <m:sSubSup>
                      <m:sSubSupPr>
                        <m:ctrlPr>
                          <a:rPr lang="en-IN" sz="2400" i="1">
                            <a:latin typeface="Cambria Math" panose="02040503050406030204" pitchFamily="18" charset="0"/>
                          </a:rPr>
                        </m:ctrlPr>
                      </m:sSubSupPr>
                      <m:e>
                        <m:r>
                          <a:rPr lang="en-US" sz="2400" i="1">
                            <a:latin typeface="Cambria Math" panose="02040503050406030204" pitchFamily="18" charset="0"/>
                          </a:rPr>
                          <m:t>𝑐</m:t>
                        </m:r>
                      </m:e>
                      <m:sub>
                        <m:r>
                          <a:rPr lang="en-US" sz="2400" b="0" i="1" smtClean="0">
                            <a:latin typeface="Cambria Math" panose="02040503050406030204" pitchFamily="18" charset="0"/>
                          </a:rPr>
                          <m:t>𝑛</m:t>
                        </m:r>
                      </m:sub>
                      <m:sup>
                        <m:r>
                          <a:rPr lang="en-US" sz="2400" i="1">
                            <a:latin typeface="Cambria Math" panose="02040503050406030204" pitchFamily="18" charset="0"/>
                          </a:rPr>
                          <m:t>∗</m:t>
                        </m:r>
                      </m:sup>
                    </m:sSubSup>
                  </m:oMath>
                </a14:m>
                <a:r>
                  <a:rPr lang="en-US" sz="2400" dirty="0"/>
                  <a:t> of the polynomial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𝑃</m:t>
                        </m:r>
                      </m:e>
                      <m:sup>
                        <m:r>
                          <a:rPr lang="en-US" sz="2400" b="0" i="1" smtClean="0">
                            <a:latin typeface="Cambria Math" panose="02040503050406030204" pitchFamily="18" charset="0"/>
                          </a:rPr>
                          <m:t>∗</m:t>
                        </m:r>
                      </m:sup>
                    </m:sSup>
                  </m:oMath>
                </a14:m>
                <a:r>
                  <a:rPr lang="en-US" sz="2400" dirty="0"/>
                  <a:t> are 16-bit values which are concatenated to obtain a </a:t>
                </a:r>
                <a14:m>
                  <m:oMath xmlns:m="http://schemas.openxmlformats.org/officeDocument/2006/math">
                    <m:r>
                      <a:rPr lang="en-US" sz="2400" b="0" i="1" smtClean="0">
                        <a:latin typeface="Cambria Math" panose="02040503050406030204" pitchFamily="18" charset="0"/>
                      </a:rPr>
                      <m:t>16</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+1</m:t>
                        </m:r>
                      </m:e>
                    </m:d>
                  </m:oMath>
                </a14:m>
                <a:r>
                  <a:rPr lang="en-US" sz="2400" dirty="0"/>
                  <a:t>-bit string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𝐾</m:t>
                        </m:r>
                      </m:e>
                      <m:sup>
                        <m:r>
                          <a:rPr lang="en-US" sz="2400" b="0" i="1" smtClean="0">
                            <a:latin typeface="Cambria Math" panose="02040503050406030204" pitchFamily="18" charset="0"/>
                          </a:rPr>
                          <m:t>∗</m:t>
                        </m:r>
                      </m:sup>
                    </m:sSup>
                  </m:oMath>
                </a14:m>
                <a:r>
                  <a:rPr lang="en-US" sz="2400" dirty="0"/>
                  <a:t> and CRC error detection is applied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𝐾</m:t>
                        </m:r>
                      </m:e>
                      <m:sup>
                        <m:r>
                          <a:rPr lang="en-US" sz="2400" b="0" i="1" smtClean="0">
                            <a:latin typeface="Cambria Math" panose="02040503050406030204" pitchFamily="18" charset="0"/>
                          </a:rPr>
                          <m:t>∗</m:t>
                        </m:r>
                      </m:sup>
                    </m:sSup>
                  </m:oMath>
                </a14:m>
                <a:r>
                  <a:rPr lang="en-US" sz="2400" dirty="0"/>
                  <a:t>. If an error is detected, it indicates that an incorrect secret has been decoded and we repeat the same procedure for the next candidate set </a:t>
                </a:r>
                <a14:m>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m:t>
                    </m:r>
                  </m:oMath>
                </a14:m>
                <a:r>
                  <a:rPr lang="en-US" sz="2400" dirty="0"/>
                  <a:t>. If no error is detected , it indicates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𝐾</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𝐾</m:t>
                    </m:r>
                    <m:r>
                      <a:rPr lang="en-US" sz="2400" b="0" i="1" smtClean="0">
                        <a:latin typeface="Cambria Math" panose="02040503050406030204" pitchFamily="18" charset="0"/>
                      </a:rPr>
                      <m:t>′</m:t>
                    </m:r>
                  </m:oMath>
                </a14:m>
                <a:r>
                  <a:rPr lang="en-US" sz="2400" dirty="0"/>
                  <a:t> with very high probability. In this case, the 16-bit CRC code is removed from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𝐾</m:t>
                        </m:r>
                      </m:e>
                      <m:sup>
                        <m:r>
                          <a:rPr lang="en-US" sz="2400" b="0" i="1" smtClean="0">
                            <a:latin typeface="Cambria Math" panose="02040503050406030204" pitchFamily="18" charset="0"/>
                          </a:rPr>
                          <m:t>∗</m:t>
                        </m:r>
                      </m:sup>
                    </m:sSup>
                  </m:oMath>
                </a14:m>
                <a:r>
                  <a:rPr lang="en-US" sz="2400" dirty="0"/>
                  <a:t> and the system outputs the secret K.</a:t>
                </a:r>
              </a:p>
            </p:txBody>
          </p:sp>
        </mc:Choice>
        <mc:Fallback xmlns="">
          <p:sp>
            <p:nvSpPr>
              <p:cNvPr id="3" name="Content Placeholder 2">
                <a:extLst>
                  <a:ext uri="{FF2B5EF4-FFF2-40B4-BE49-F238E27FC236}">
                    <a16:creationId xmlns:a16="http://schemas.microsoft.com/office/drawing/2014/main" id="{62873820-DC33-1EE1-EF16-EAC753FD66A9}"/>
                  </a:ext>
                </a:extLst>
              </p:cNvPr>
              <p:cNvSpPr>
                <a:spLocks noGrp="1" noRot="1" noChangeAspect="1" noMove="1" noResize="1" noEditPoints="1" noAdjustHandles="1" noChangeArrowheads="1" noChangeShapeType="1" noTextEdit="1"/>
              </p:cNvSpPr>
              <p:nvPr>
                <p:ph idx="1"/>
              </p:nvPr>
            </p:nvSpPr>
            <p:spPr>
              <a:xfrm>
                <a:off x="412377" y="1030940"/>
                <a:ext cx="11501718" cy="5605369"/>
              </a:xfrm>
              <a:blipFill>
                <a:blip r:embed="rId3"/>
                <a:stretch>
                  <a:fillRect l="-742" t="-1522"/>
                </a:stretch>
              </a:blipFill>
            </p:spPr>
            <p:txBody>
              <a:bodyPr/>
              <a:lstStyle/>
              <a:p>
                <a:r>
                  <a:rPr lang="en-IN">
                    <a:noFill/>
                  </a:rPr>
                  <a:t> </a:t>
                </a:r>
              </a:p>
            </p:txBody>
          </p:sp>
        </mc:Fallback>
      </mc:AlternateContent>
      <p:cxnSp>
        <p:nvCxnSpPr>
          <p:cNvPr id="4" name="Straight Connector 3">
            <a:extLst>
              <a:ext uri="{FF2B5EF4-FFF2-40B4-BE49-F238E27FC236}">
                <a16:creationId xmlns:a16="http://schemas.microsoft.com/office/drawing/2014/main" id="{9F286FF2-F454-C56E-5778-EB2F742B531B}"/>
              </a:ext>
            </a:extLst>
          </p:cNvPr>
          <p:cNvCxnSpPr>
            <a:cxnSpLocks/>
          </p:cNvCxnSpPr>
          <p:nvPr/>
        </p:nvCxnSpPr>
        <p:spPr>
          <a:xfrm>
            <a:off x="493059" y="842682"/>
            <a:ext cx="2891825"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58427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6F88E8-D9F7-B46C-BCD3-6666F965460D}"/>
              </a:ext>
            </a:extLst>
          </p:cNvPr>
          <p:cNvPicPr>
            <a:picLocks noChangeAspect="1"/>
          </p:cNvPicPr>
          <p:nvPr/>
        </p:nvPicPr>
        <p:blipFill>
          <a:blip r:embed="rId2"/>
          <a:stretch>
            <a:fillRect/>
          </a:stretch>
        </p:blipFill>
        <p:spPr>
          <a:xfrm>
            <a:off x="425115" y="328102"/>
            <a:ext cx="11053011" cy="53828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3EB3FE95-2FD4-6FFD-71D1-2ECF91E1CF38}"/>
              </a:ext>
            </a:extLst>
          </p:cNvPr>
          <p:cNvSpPr txBox="1"/>
          <p:nvPr/>
        </p:nvSpPr>
        <p:spPr>
          <a:xfrm>
            <a:off x="2245894" y="5871410"/>
            <a:ext cx="7411452" cy="461665"/>
          </a:xfrm>
          <a:prstGeom prst="rect">
            <a:avLst/>
          </a:prstGeom>
          <a:noFill/>
        </p:spPr>
        <p:txBody>
          <a:bodyPr wrap="square" rtlCol="0">
            <a:spAutoFit/>
          </a:bodyPr>
          <a:lstStyle/>
          <a:p>
            <a:pPr algn="ctr"/>
            <a:r>
              <a:rPr lang="en-US" sz="2400" dirty="0"/>
              <a:t>Decoding Process</a:t>
            </a:r>
            <a:endParaRPr lang="en-IN" sz="2400" dirty="0"/>
          </a:p>
        </p:txBody>
      </p:sp>
    </p:spTree>
    <p:extLst>
      <p:ext uri="{BB962C8B-B14F-4D97-AF65-F5344CB8AC3E}">
        <p14:creationId xmlns:p14="http://schemas.microsoft.com/office/powerpoint/2010/main" val="1465899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12377" y="221690"/>
            <a:ext cx="11501718" cy="728569"/>
          </a:xfrm>
        </p:spPr>
        <p:txBody>
          <a:bodyPr/>
          <a:lstStyle/>
          <a:p>
            <a:r>
              <a:rPr lang="en-US" dirty="0"/>
              <a:t>Fingerprint Alignment based on Helper Data</a:t>
            </a:r>
            <a:endParaRPr lang="en-IN" dirty="0"/>
          </a:p>
        </p:txBody>
      </p:sp>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12377" y="1030940"/>
            <a:ext cx="11501718" cy="5719816"/>
          </a:xfrm>
        </p:spPr>
        <p:txBody>
          <a:bodyPr>
            <a:normAutofit/>
          </a:bodyPr>
          <a:lstStyle/>
          <a:p>
            <a:pPr algn="just"/>
            <a:r>
              <a:rPr lang="en-US" sz="2400" dirty="0"/>
              <a:t>Alignment of fingerprint images is necessary in fingerprint authentication systems, but it is more challenging in biometric cryptosystems like the fuzzy vault.</a:t>
            </a:r>
          </a:p>
          <a:p>
            <a:pPr algn="just"/>
            <a:r>
              <a:rPr lang="en-US" sz="2400" dirty="0"/>
              <a:t>This is because the original fingerprint template is not available during authentication and only a transformed version of the template is available in the fuzzy vault.</a:t>
            </a:r>
          </a:p>
          <a:p>
            <a:pPr algn="just"/>
            <a:r>
              <a:rPr lang="en-US" sz="2400" dirty="0"/>
              <a:t>Previous approaches used a reference point for alignment, which can lead to errors or false rejects.</a:t>
            </a:r>
          </a:p>
          <a:p>
            <a:pPr algn="just"/>
            <a:r>
              <a:rPr lang="en-US" sz="2400" dirty="0"/>
              <a:t>A new approach uses helper data extracted from the fingerprint orientation field to assist in alignment without compromising security.</a:t>
            </a:r>
          </a:p>
          <a:p>
            <a:pPr algn="just"/>
            <a:r>
              <a:rPr lang="en-US" sz="2400" dirty="0"/>
              <a:t>The helper data are stored as public information, carry sufficient information for accurate alignment, and do not reveal any information about the minutiae attributes or affect the security of fuzzy vault.</a:t>
            </a:r>
          </a:p>
          <a:p>
            <a:pPr algn="just"/>
            <a:r>
              <a:rPr lang="en-US" sz="2400" dirty="0"/>
              <a:t>High curvature points are extracted from the fingerprint orientation field, which acts as helper data</a:t>
            </a:r>
            <a:endParaRPr lang="en-IN" sz="2400" dirty="0"/>
          </a:p>
          <a:p>
            <a:endParaRPr lang="en-US" sz="2400" dirty="0"/>
          </a:p>
        </p:txBody>
      </p:sp>
      <p:cxnSp>
        <p:nvCxnSpPr>
          <p:cNvPr id="4" name="Straight Connector 3">
            <a:extLst>
              <a:ext uri="{FF2B5EF4-FFF2-40B4-BE49-F238E27FC236}">
                <a16:creationId xmlns:a16="http://schemas.microsoft.com/office/drawing/2014/main" id="{9F286FF2-F454-C56E-5778-EB2F742B531B}"/>
              </a:ext>
            </a:extLst>
          </p:cNvPr>
          <p:cNvCxnSpPr>
            <a:cxnSpLocks/>
          </p:cNvCxnSpPr>
          <p:nvPr/>
        </p:nvCxnSpPr>
        <p:spPr>
          <a:xfrm>
            <a:off x="493059" y="842682"/>
            <a:ext cx="8153636"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46025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93059" y="107244"/>
            <a:ext cx="11501718" cy="728569"/>
          </a:xfrm>
        </p:spPr>
        <p:txBody>
          <a:bodyPr/>
          <a:lstStyle/>
          <a:p>
            <a:r>
              <a:rPr lang="en-US" dirty="0"/>
              <a:t>Helper Data Extraction</a:t>
            </a:r>
            <a:endParaRPr lang="en-IN" dirty="0"/>
          </a:p>
        </p:txBody>
      </p:sp>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12377" y="1030940"/>
            <a:ext cx="11501718" cy="5719816"/>
          </a:xfrm>
        </p:spPr>
        <p:txBody>
          <a:bodyPr>
            <a:normAutofit/>
          </a:bodyPr>
          <a:lstStyle/>
          <a:p>
            <a:pPr algn="just"/>
            <a:r>
              <a:rPr lang="en-US" sz="2400" dirty="0"/>
              <a:t>An orientation field flow curve is used to extract data from a fingerprint image for accurate alignment in a biometric cryptosystem.</a:t>
            </a:r>
          </a:p>
          <a:p>
            <a:pPr algn="just"/>
            <a:r>
              <a:rPr lang="en-US" sz="2400" dirty="0"/>
              <a:t>Flow curves are similar to fingerprint ridges but are not affected by breaks and discontinuities.</a:t>
            </a:r>
          </a:p>
          <a:p>
            <a:pPr algn="just"/>
            <a:r>
              <a:rPr lang="en-US" sz="2400" dirty="0"/>
              <a:t>Four steps are used to extract the helper data, including </a:t>
            </a:r>
          </a:p>
          <a:p>
            <a:pPr marL="0" indent="0" algn="just">
              <a:buNone/>
            </a:pPr>
            <a:r>
              <a:rPr lang="en-US" sz="2400" dirty="0"/>
              <a:t>	1) estimating the orientation  field</a:t>
            </a:r>
          </a:p>
          <a:p>
            <a:pPr marL="0" indent="0" algn="just">
              <a:buNone/>
            </a:pPr>
            <a:r>
              <a:rPr lang="en-US" sz="2400" dirty="0"/>
              <a:t>	2) extracting flow curves</a:t>
            </a:r>
          </a:p>
          <a:p>
            <a:pPr marL="0" indent="0" algn="just">
              <a:buNone/>
            </a:pPr>
            <a:r>
              <a:rPr lang="en-US" sz="2400" dirty="0"/>
              <a:t>	3) determining maximum curvature points</a:t>
            </a:r>
          </a:p>
          <a:p>
            <a:pPr marL="0" indent="0" algn="just">
              <a:buNone/>
            </a:pPr>
            <a:r>
              <a:rPr lang="en-US" sz="2400" dirty="0"/>
              <a:t>	4) clustering high curvature points</a:t>
            </a:r>
          </a:p>
          <a:p>
            <a:pPr algn="just"/>
            <a:r>
              <a:rPr lang="en-US" sz="2400" dirty="0"/>
              <a:t>High curvature points tend to occur near singular points in the fingerprint image and can be clustered using a single-link clustering algorithm.</a:t>
            </a:r>
          </a:p>
          <a:p>
            <a:pPr marL="0" indent="0" algn="l">
              <a:buNone/>
            </a:pPr>
            <a:r>
              <a:rPr lang="en-US" i="1" dirty="0">
                <a:latin typeface="Times-Roman"/>
              </a:rPr>
              <a:t>Reference :</a:t>
            </a:r>
            <a:r>
              <a:rPr lang="en-US" dirty="0">
                <a:latin typeface="Times-Roman"/>
              </a:rPr>
              <a:t> </a:t>
            </a:r>
            <a:r>
              <a:rPr lang="en-US" b="0" i="0" u="none" strike="noStrike" baseline="0" dirty="0">
                <a:latin typeface="Times-Roman"/>
              </a:rPr>
              <a:t>S. C. </a:t>
            </a:r>
            <a:r>
              <a:rPr lang="en-US" b="0" i="0" u="none" strike="noStrike" baseline="0" dirty="0" err="1">
                <a:latin typeface="Times-Roman"/>
              </a:rPr>
              <a:t>Dass</a:t>
            </a:r>
            <a:r>
              <a:rPr lang="en-US" b="0" i="0" u="none" strike="noStrike" baseline="0" dirty="0">
                <a:latin typeface="Times-Roman"/>
              </a:rPr>
              <a:t> and A. K. Jain, “Fingerprint classification using orientation field flow curves,” in </a:t>
            </a:r>
            <a:r>
              <a:rPr lang="en-US" b="0" i="1" u="none" strike="noStrike" baseline="0" dirty="0">
                <a:latin typeface="Times-Italic"/>
              </a:rPr>
              <a:t>Proc. Indian Conf. Computer Vision, Graphics </a:t>
            </a:r>
            <a:r>
              <a:rPr lang="en-IN" b="0" i="1" u="none" strike="noStrike" baseline="0" dirty="0">
                <a:latin typeface="Times-Italic"/>
              </a:rPr>
              <a:t>and Image Processing</a:t>
            </a:r>
            <a:r>
              <a:rPr lang="en-IN" b="0" i="0" u="none" strike="noStrike" baseline="0" dirty="0">
                <a:latin typeface="Times-Roman"/>
              </a:rPr>
              <a:t>, Kolkata, India, Dec. 2004, pp. 650–655.</a:t>
            </a:r>
            <a:endParaRPr lang="en-US" dirty="0"/>
          </a:p>
        </p:txBody>
      </p:sp>
      <p:cxnSp>
        <p:nvCxnSpPr>
          <p:cNvPr id="4" name="Straight Connector 3">
            <a:extLst>
              <a:ext uri="{FF2B5EF4-FFF2-40B4-BE49-F238E27FC236}">
                <a16:creationId xmlns:a16="http://schemas.microsoft.com/office/drawing/2014/main" id="{9F286FF2-F454-C56E-5778-EB2F742B531B}"/>
              </a:ext>
            </a:extLst>
          </p:cNvPr>
          <p:cNvCxnSpPr>
            <a:cxnSpLocks/>
          </p:cNvCxnSpPr>
          <p:nvPr/>
        </p:nvCxnSpPr>
        <p:spPr>
          <a:xfrm>
            <a:off x="621396" y="835813"/>
            <a:ext cx="4223320"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20996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00B6AD-E93D-90DA-4AAD-945918ADF10B}"/>
              </a:ext>
            </a:extLst>
          </p:cNvPr>
          <p:cNvPicPr>
            <a:picLocks noChangeAspect="1"/>
          </p:cNvPicPr>
          <p:nvPr/>
        </p:nvPicPr>
        <p:blipFill>
          <a:blip r:embed="rId2"/>
          <a:stretch>
            <a:fillRect/>
          </a:stretch>
        </p:blipFill>
        <p:spPr>
          <a:xfrm>
            <a:off x="753979" y="547393"/>
            <a:ext cx="10667999" cy="54042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DE047885-9450-910A-0336-4B108AE5EF97}"/>
              </a:ext>
            </a:extLst>
          </p:cNvPr>
          <p:cNvSpPr txBox="1"/>
          <p:nvPr/>
        </p:nvSpPr>
        <p:spPr>
          <a:xfrm>
            <a:off x="2855495" y="6198312"/>
            <a:ext cx="6272463" cy="461665"/>
          </a:xfrm>
          <a:prstGeom prst="rect">
            <a:avLst/>
          </a:prstGeom>
          <a:noFill/>
        </p:spPr>
        <p:txBody>
          <a:bodyPr wrap="square" rtlCol="0">
            <a:spAutoFit/>
          </a:bodyPr>
          <a:lstStyle/>
          <a:p>
            <a:pPr algn="ctr"/>
            <a:r>
              <a:rPr lang="en-US" sz="2400" dirty="0"/>
              <a:t>Algorithm for Helper Data Extraction</a:t>
            </a:r>
            <a:endParaRPr lang="en-IN" sz="2400" dirty="0"/>
          </a:p>
        </p:txBody>
      </p:sp>
    </p:spTree>
    <p:extLst>
      <p:ext uri="{BB962C8B-B14F-4D97-AF65-F5344CB8AC3E}">
        <p14:creationId xmlns:p14="http://schemas.microsoft.com/office/powerpoint/2010/main" val="919633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93059" y="107244"/>
            <a:ext cx="11501718" cy="728569"/>
          </a:xfrm>
        </p:spPr>
        <p:txBody>
          <a:bodyPr/>
          <a:lstStyle/>
          <a:p>
            <a:r>
              <a:rPr lang="en-US" dirty="0"/>
              <a:t>ICP Algorithm</a:t>
            </a:r>
            <a:endParaRPr lang="en-IN" dirty="0"/>
          </a:p>
        </p:txBody>
      </p:sp>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12377" y="1030940"/>
            <a:ext cx="11501718" cy="5719816"/>
          </a:xfrm>
        </p:spPr>
        <p:txBody>
          <a:bodyPr>
            <a:normAutofit/>
          </a:bodyPr>
          <a:lstStyle/>
          <a:p>
            <a:pPr algn="just"/>
            <a:r>
              <a:rPr lang="en-US" sz="2400" dirty="0"/>
              <a:t>The trimmed Iterative Closet Algorithm (ICP) is used to align and estimate the rigid transformation between two fingerprint images T and Q using helper data sets obtained from them.</a:t>
            </a:r>
          </a:p>
          <a:p>
            <a:pPr algn="just"/>
            <a:r>
              <a:rPr lang="en-US" sz="2400" dirty="0"/>
              <a:t>It is used to overcome alignment errors due to partial overlap between the two sets.</a:t>
            </a:r>
          </a:p>
          <a:p>
            <a:pPr algn="just"/>
            <a:r>
              <a:rPr lang="en-US" sz="2400" dirty="0"/>
              <a:t> The query minutiae set is aligned with the template based on the rigid transformation output by the ICP algorithm.</a:t>
            </a:r>
          </a:p>
          <a:p>
            <a:pPr algn="just"/>
            <a:r>
              <a:rPr lang="en-US" sz="2400" dirty="0"/>
              <a:t>If there are multiple clusters in the helper data sets, the ICP algorithm is repeated for all possible cluster pairs to select the aligned query minutiae set with the largest unlocking set.</a:t>
            </a:r>
          </a:p>
          <a:p>
            <a:pPr marL="0" indent="0">
              <a:buNone/>
            </a:pPr>
            <a:endParaRPr lang="en-US" sz="2400" dirty="0"/>
          </a:p>
          <a:p>
            <a:endParaRPr lang="en-US" sz="2400" dirty="0"/>
          </a:p>
          <a:p>
            <a:endParaRPr lang="en-US" dirty="0"/>
          </a:p>
          <a:p>
            <a:pPr algn="l"/>
            <a:r>
              <a:rPr lang="en-US" i="1" dirty="0"/>
              <a:t>Reference</a:t>
            </a:r>
            <a:r>
              <a:rPr lang="en-US" dirty="0"/>
              <a:t>:</a:t>
            </a:r>
            <a:r>
              <a:rPr lang="en-US" dirty="0">
                <a:latin typeface="Times-Roman"/>
              </a:rPr>
              <a:t> </a:t>
            </a:r>
            <a:r>
              <a:rPr lang="en-US" dirty="0" err="1">
                <a:latin typeface="Times-Roman"/>
              </a:rPr>
              <a:t>P.Besl</a:t>
            </a:r>
            <a:r>
              <a:rPr lang="en-US" dirty="0">
                <a:latin typeface="Times-Roman"/>
              </a:rPr>
              <a:t> and </a:t>
            </a:r>
            <a:r>
              <a:rPr lang="en-US" dirty="0" err="1">
                <a:latin typeface="Times-Roman"/>
              </a:rPr>
              <a:t>N.McKay</a:t>
            </a:r>
            <a:r>
              <a:rPr lang="en-US" dirty="0">
                <a:latin typeface="Times-Roman"/>
              </a:rPr>
              <a:t>,</a:t>
            </a:r>
            <a:r>
              <a:rPr lang="en-US" b="0" i="0" u="none" strike="noStrike" baseline="0" dirty="0">
                <a:latin typeface="Times-Roman"/>
              </a:rPr>
              <a:t> “A method for registration of 3-D shapes,” </a:t>
            </a:r>
            <a:r>
              <a:rPr lang="en-US" b="0" i="1" u="none" strike="noStrike" baseline="0" dirty="0">
                <a:latin typeface="Times-Italic"/>
              </a:rPr>
              <a:t>IEEE </a:t>
            </a:r>
            <a:r>
              <a:rPr lang="en-IN" b="0" i="1" u="none" strike="noStrike" baseline="0" dirty="0">
                <a:latin typeface="Times-Italic"/>
              </a:rPr>
              <a:t>Trans. Pattern Anal. Mach. </a:t>
            </a:r>
            <a:r>
              <a:rPr lang="en-IN" b="0" i="1" u="none" strike="noStrike" baseline="0" dirty="0" err="1">
                <a:latin typeface="Times-Italic"/>
              </a:rPr>
              <a:t>Intell</a:t>
            </a:r>
            <a:r>
              <a:rPr lang="en-IN" b="0" i="1" u="none" strike="noStrike" baseline="0" dirty="0">
                <a:latin typeface="Times-Italic"/>
              </a:rPr>
              <a:t>.</a:t>
            </a:r>
            <a:r>
              <a:rPr lang="en-IN" b="0" i="0" u="none" strike="noStrike" baseline="0" dirty="0">
                <a:latin typeface="Times-Roman"/>
              </a:rPr>
              <a:t>, vol. 14, no. 2, pp. 239–256, Feb. 1992.</a:t>
            </a:r>
            <a:endParaRPr lang="en-US" dirty="0"/>
          </a:p>
        </p:txBody>
      </p:sp>
      <p:cxnSp>
        <p:nvCxnSpPr>
          <p:cNvPr id="4" name="Straight Connector 3">
            <a:extLst>
              <a:ext uri="{FF2B5EF4-FFF2-40B4-BE49-F238E27FC236}">
                <a16:creationId xmlns:a16="http://schemas.microsoft.com/office/drawing/2014/main" id="{9F286FF2-F454-C56E-5778-EB2F742B531B}"/>
              </a:ext>
            </a:extLst>
          </p:cNvPr>
          <p:cNvCxnSpPr>
            <a:cxnSpLocks/>
          </p:cNvCxnSpPr>
          <p:nvPr/>
        </p:nvCxnSpPr>
        <p:spPr>
          <a:xfrm>
            <a:off x="621396" y="835813"/>
            <a:ext cx="4223320"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35622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E41793-0E9A-89E8-9479-A0D11A82153E}"/>
              </a:ext>
            </a:extLst>
          </p:cNvPr>
          <p:cNvPicPr>
            <a:picLocks noChangeAspect="1"/>
          </p:cNvPicPr>
          <p:nvPr/>
        </p:nvPicPr>
        <p:blipFill>
          <a:blip r:embed="rId3"/>
          <a:stretch>
            <a:fillRect/>
          </a:stretch>
        </p:blipFill>
        <p:spPr>
          <a:xfrm>
            <a:off x="232610" y="180276"/>
            <a:ext cx="11726779" cy="62365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3252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12377" y="221690"/>
            <a:ext cx="11501718" cy="728569"/>
          </a:xfrm>
        </p:spPr>
        <p:txBody>
          <a:bodyPr/>
          <a:lstStyle/>
          <a:p>
            <a:r>
              <a:rPr lang="en-US" dirty="0"/>
              <a:t>Security of discussed Fuzzy Vault</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12377" y="1030940"/>
                <a:ext cx="11501718" cy="5719816"/>
              </a:xfrm>
            </p:spPr>
            <p:txBody>
              <a:bodyPr>
                <a:normAutofit/>
              </a:bodyPr>
              <a:lstStyle/>
              <a:p>
                <a:pPr algn="just"/>
                <a:r>
                  <a:rPr lang="en-US" sz="2400" dirty="0"/>
                  <a:t>Suppose an attacker attempts a brute-force attack on the discussed fingerprint-based fuzzy vault system by trying to decode the secret using all combinations of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+1)</m:t>
                    </m:r>
                  </m:oMath>
                </a14:m>
                <a:r>
                  <a:rPr lang="en-US" sz="2400" dirty="0"/>
                  <a:t> points in the vault.</a:t>
                </a:r>
              </a:p>
              <a:p>
                <a:pPr algn="just"/>
                <a:r>
                  <a:rPr lang="en-US" sz="2400" dirty="0"/>
                  <a:t>If the secret size is 128-bits and the number of genuine and chaff points in the vault are 24 and 200, respectively, the total number of possible combinations is </a:t>
                </a:r>
                <a14:m>
                  <m:oMath xmlns:m="http://schemas.openxmlformats.org/officeDocument/2006/math">
                    <m:d>
                      <m:dPr>
                        <m:ctrlPr>
                          <a:rPr lang="en-US" sz="2400" i="1" smtClean="0">
                            <a:latin typeface="Cambria Math" panose="02040503050406030204" pitchFamily="18" charset="0"/>
                          </a:rPr>
                        </m:ctrlPr>
                      </m:dPr>
                      <m:e>
                        <m:f>
                          <m:fPr>
                            <m:type m:val="noBar"/>
                            <m:ctrlPr>
                              <a:rPr lang="en-US" sz="2400" i="1" smtClean="0">
                                <a:latin typeface="Cambria Math" panose="02040503050406030204" pitchFamily="18" charset="0"/>
                              </a:rPr>
                            </m:ctrlPr>
                          </m:fPr>
                          <m:num>
                            <m:r>
                              <a:rPr lang="en-US" sz="2400" b="0" i="1" smtClean="0">
                                <a:latin typeface="Cambria Math" panose="02040503050406030204" pitchFamily="18" charset="0"/>
                              </a:rPr>
                              <m:t>224</m:t>
                            </m:r>
                          </m:num>
                          <m:den>
                            <m:r>
                              <a:rPr lang="en-US" sz="2400" b="0" i="1" smtClean="0">
                                <a:latin typeface="Cambria Math" panose="02040503050406030204" pitchFamily="18" charset="0"/>
                              </a:rPr>
                              <m:t>9</m:t>
                            </m:r>
                          </m:den>
                        </m:f>
                      </m:e>
                    </m:d>
                    <m:r>
                      <a:rPr lang="en-US" sz="2400" dirty="0">
                        <a:latin typeface="Cambria Math" panose="02040503050406030204" pitchFamily="18" charset="0"/>
                        <a:ea typeface="Cambria Math" panose="02040503050406030204" pitchFamily="18" charset="0"/>
                      </a:rPr>
                      <m:t>≈</m:t>
                    </m:r>
                    <m:r>
                      <a:rPr lang="en-US" sz="2400" b="0" i="0" dirty="0" smtClean="0">
                        <a:latin typeface="Cambria Math" panose="02040503050406030204" pitchFamily="18" charset="0"/>
                        <a:ea typeface="Cambria Math" panose="02040503050406030204" pitchFamily="18" charset="0"/>
                      </a:rPr>
                      <m:t>3.3</m:t>
                    </m:r>
                    <m:r>
                      <a:rPr lang="en-US" sz="2400" b="0" i="1" dirty="0" smtClean="0">
                        <a:latin typeface="Cambria Math" panose="02040503050406030204" pitchFamily="18" charset="0"/>
                        <a:ea typeface="Cambria Math" panose="02040503050406030204" pitchFamily="18" charset="0"/>
                      </a:rPr>
                      <m:t>×</m:t>
                    </m:r>
                    <m:sSup>
                      <m:sSupPr>
                        <m:ctrlPr>
                          <a:rPr lang="en-US" sz="2400" b="0" i="1" dirty="0" smtClean="0">
                            <a:latin typeface="Cambria Math" panose="02040503050406030204" pitchFamily="18" charset="0"/>
                            <a:ea typeface="Cambria Math" panose="02040503050406030204" pitchFamily="18" charset="0"/>
                          </a:rPr>
                        </m:ctrlPr>
                      </m:sSupPr>
                      <m:e>
                        <m:r>
                          <a:rPr lang="en-US" sz="2400" b="0" i="1" dirty="0" smtClean="0">
                            <a:latin typeface="Cambria Math" panose="02040503050406030204" pitchFamily="18" charset="0"/>
                            <a:ea typeface="Cambria Math" panose="02040503050406030204" pitchFamily="18" charset="0"/>
                          </a:rPr>
                          <m:t>10</m:t>
                        </m:r>
                      </m:e>
                      <m:sup>
                        <m:r>
                          <a:rPr lang="en-US" sz="2400" b="0" i="1" dirty="0" smtClean="0">
                            <a:latin typeface="Cambria Math" panose="02040503050406030204" pitchFamily="18" charset="0"/>
                            <a:ea typeface="Cambria Math" panose="02040503050406030204" pitchFamily="18" charset="0"/>
                          </a:rPr>
                          <m:t>15</m:t>
                        </m:r>
                      </m:sup>
                    </m:sSup>
                  </m:oMath>
                </a14:m>
                <a:r>
                  <a:rPr lang="en-US" sz="2400" dirty="0"/>
                  <a:t> and among these combinations </a:t>
                </a:r>
                <a14:m>
                  <m:oMath xmlns:m="http://schemas.openxmlformats.org/officeDocument/2006/math">
                    <m:d>
                      <m:dPr>
                        <m:ctrlPr>
                          <a:rPr lang="en-US" sz="2400" i="1">
                            <a:latin typeface="Cambria Math" panose="02040503050406030204" pitchFamily="18" charset="0"/>
                          </a:rPr>
                        </m:ctrlPr>
                      </m:dPr>
                      <m:e>
                        <m:f>
                          <m:fPr>
                            <m:type m:val="noBar"/>
                            <m:ctrlPr>
                              <a:rPr lang="en-US" sz="2400" i="1">
                                <a:latin typeface="Cambria Math" panose="02040503050406030204" pitchFamily="18" charset="0"/>
                              </a:rPr>
                            </m:ctrlPr>
                          </m:fPr>
                          <m:num>
                            <m:r>
                              <a:rPr lang="en-US" sz="2400" i="1">
                                <a:latin typeface="Cambria Math" panose="02040503050406030204" pitchFamily="18" charset="0"/>
                              </a:rPr>
                              <m:t>24</m:t>
                            </m:r>
                          </m:num>
                          <m:den>
                            <m:r>
                              <a:rPr lang="en-US" sz="2400" i="1">
                                <a:latin typeface="Cambria Math" panose="02040503050406030204" pitchFamily="18" charset="0"/>
                              </a:rPr>
                              <m:t>9</m:t>
                            </m:r>
                          </m:den>
                        </m:f>
                      </m:e>
                    </m:d>
                    <m:r>
                      <a:rPr lang="en-US" sz="2400" dirty="0">
                        <a:latin typeface="Cambria Math" panose="02040503050406030204" pitchFamily="18" charset="0"/>
                        <a:ea typeface="Cambria Math" panose="02040503050406030204" pitchFamily="18" charset="0"/>
                      </a:rPr>
                      <m:t>≈</m:t>
                    </m:r>
                    <m:r>
                      <a:rPr lang="en-US" sz="2400" b="0" i="0" dirty="0" smtClean="0">
                        <a:latin typeface="Cambria Math" panose="02040503050406030204" pitchFamily="18" charset="0"/>
                        <a:ea typeface="Cambria Math" panose="02040503050406030204" pitchFamily="18" charset="0"/>
                      </a:rPr>
                      <m:t>1.</m:t>
                    </m:r>
                    <m:r>
                      <a:rPr lang="en-US" sz="2400" dirty="0">
                        <a:latin typeface="Cambria Math" panose="02040503050406030204" pitchFamily="18" charset="0"/>
                        <a:ea typeface="Cambria Math" panose="02040503050406030204" pitchFamily="18" charset="0"/>
                      </a:rPr>
                      <m:t>3</m:t>
                    </m:r>
                    <m:r>
                      <a:rPr lang="en-US" sz="2400" i="1" dirty="0">
                        <a:latin typeface="Cambria Math" panose="02040503050406030204" pitchFamily="18" charset="0"/>
                        <a:ea typeface="Cambria Math" panose="02040503050406030204" pitchFamily="18" charset="0"/>
                      </a:rPr>
                      <m:t>×</m:t>
                    </m:r>
                    <m:sSup>
                      <m:sSupPr>
                        <m:ctrlPr>
                          <a:rPr lang="en-US" sz="2400" i="1" dirty="0">
                            <a:latin typeface="Cambria Math" panose="02040503050406030204" pitchFamily="18" charset="0"/>
                            <a:ea typeface="Cambria Math" panose="02040503050406030204" pitchFamily="18" charset="0"/>
                          </a:rPr>
                        </m:ctrlPr>
                      </m:sSupPr>
                      <m:e>
                        <m:r>
                          <a:rPr lang="en-US" sz="2400" i="1" dirty="0">
                            <a:latin typeface="Cambria Math" panose="02040503050406030204" pitchFamily="18" charset="0"/>
                            <a:ea typeface="Cambria Math" panose="02040503050406030204" pitchFamily="18" charset="0"/>
                          </a:rPr>
                          <m:t>10</m:t>
                        </m:r>
                      </m:e>
                      <m:sup>
                        <m:r>
                          <a:rPr lang="en-US" sz="2400" b="0" i="1" dirty="0" smtClean="0">
                            <a:latin typeface="Cambria Math" panose="02040503050406030204" pitchFamily="18" charset="0"/>
                            <a:ea typeface="Cambria Math" panose="02040503050406030204" pitchFamily="18" charset="0"/>
                          </a:rPr>
                          <m:t>6</m:t>
                        </m:r>
                      </m:sup>
                    </m:sSup>
                    <m:r>
                      <a:rPr lang="en-US" sz="2400" b="0" i="1" dirty="0" smtClean="0">
                        <a:latin typeface="Cambria Math" panose="02040503050406030204" pitchFamily="18" charset="0"/>
                        <a:ea typeface="Cambria Math" panose="02040503050406030204" pitchFamily="18" charset="0"/>
                      </a:rPr>
                      <m:t> </m:t>
                    </m:r>
                  </m:oMath>
                </a14:m>
                <a:r>
                  <a:rPr lang="en-US" sz="2400" dirty="0"/>
                  <a:t>combinations will successfully decode the secret.</a:t>
                </a:r>
              </a:p>
              <a:p>
                <a:pPr algn="just"/>
                <a:r>
                  <a:rPr lang="en-US" sz="2400" dirty="0"/>
                  <a:t>The probability that a combination of points decodes the secret is </a:t>
                </a:r>
                <a14:m>
                  <m:oMath xmlns:m="http://schemas.openxmlformats.org/officeDocument/2006/math">
                    <m:f>
                      <m:fPr>
                        <m:ctrlPr>
                          <a:rPr lang="en-US" sz="2400" i="1" smtClean="0">
                            <a:latin typeface="Cambria Math" panose="02040503050406030204" pitchFamily="18" charset="0"/>
                          </a:rPr>
                        </m:ctrlPr>
                      </m:fPr>
                      <m:num>
                        <m:r>
                          <a:rPr lang="en-US" sz="2400" dirty="0">
                            <a:latin typeface="Cambria Math" panose="02040503050406030204" pitchFamily="18" charset="0"/>
                            <a:ea typeface="Cambria Math" panose="02040503050406030204" pitchFamily="18" charset="0"/>
                          </a:rPr>
                          <m:t>1.3</m:t>
                        </m:r>
                        <m:r>
                          <a:rPr lang="en-US" sz="2400" i="1" dirty="0">
                            <a:latin typeface="Cambria Math" panose="02040503050406030204" pitchFamily="18" charset="0"/>
                            <a:ea typeface="Cambria Math" panose="02040503050406030204" pitchFamily="18" charset="0"/>
                          </a:rPr>
                          <m:t>×</m:t>
                        </m:r>
                        <m:sSup>
                          <m:sSupPr>
                            <m:ctrlPr>
                              <a:rPr lang="en-US" sz="2400" i="1" dirty="0">
                                <a:latin typeface="Cambria Math" panose="02040503050406030204" pitchFamily="18" charset="0"/>
                                <a:ea typeface="Cambria Math" panose="02040503050406030204" pitchFamily="18" charset="0"/>
                              </a:rPr>
                            </m:ctrlPr>
                          </m:sSupPr>
                          <m:e>
                            <m:r>
                              <a:rPr lang="en-US" sz="2400" i="1" dirty="0">
                                <a:latin typeface="Cambria Math" panose="02040503050406030204" pitchFamily="18" charset="0"/>
                                <a:ea typeface="Cambria Math" panose="02040503050406030204" pitchFamily="18" charset="0"/>
                              </a:rPr>
                              <m:t>10</m:t>
                            </m:r>
                          </m:e>
                          <m:sup>
                            <m:r>
                              <a:rPr lang="en-US" sz="2400" i="1" dirty="0">
                                <a:latin typeface="Cambria Math" panose="02040503050406030204" pitchFamily="18" charset="0"/>
                                <a:ea typeface="Cambria Math" panose="02040503050406030204" pitchFamily="18" charset="0"/>
                              </a:rPr>
                              <m:t>6</m:t>
                            </m:r>
                          </m:sup>
                        </m:sSup>
                      </m:num>
                      <m:den>
                        <m:r>
                          <a:rPr lang="en-US" sz="2400" dirty="0">
                            <a:latin typeface="Cambria Math" panose="02040503050406030204" pitchFamily="18" charset="0"/>
                            <a:ea typeface="Cambria Math" panose="02040503050406030204" pitchFamily="18" charset="0"/>
                          </a:rPr>
                          <m:t>3.3</m:t>
                        </m:r>
                        <m:r>
                          <a:rPr lang="en-US" sz="2400" i="1" dirty="0">
                            <a:latin typeface="Cambria Math" panose="02040503050406030204" pitchFamily="18" charset="0"/>
                            <a:ea typeface="Cambria Math" panose="02040503050406030204" pitchFamily="18" charset="0"/>
                          </a:rPr>
                          <m:t>×</m:t>
                        </m:r>
                        <m:sSup>
                          <m:sSupPr>
                            <m:ctrlPr>
                              <a:rPr lang="en-US" sz="2400" i="1" dirty="0">
                                <a:latin typeface="Cambria Math" panose="02040503050406030204" pitchFamily="18" charset="0"/>
                                <a:ea typeface="Cambria Math" panose="02040503050406030204" pitchFamily="18" charset="0"/>
                              </a:rPr>
                            </m:ctrlPr>
                          </m:sSupPr>
                          <m:e>
                            <m:r>
                              <a:rPr lang="en-US" sz="2400" i="1" dirty="0">
                                <a:latin typeface="Cambria Math" panose="02040503050406030204" pitchFamily="18" charset="0"/>
                                <a:ea typeface="Cambria Math" panose="02040503050406030204" pitchFamily="18" charset="0"/>
                              </a:rPr>
                              <m:t>10</m:t>
                            </m:r>
                          </m:e>
                          <m:sup>
                            <m:r>
                              <a:rPr lang="en-US" sz="2400" i="1" dirty="0">
                                <a:latin typeface="Cambria Math" panose="02040503050406030204" pitchFamily="18" charset="0"/>
                                <a:ea typeface="Cambria Math" panose="02040503050406030204" pitchFamily="18" charset="0"/>
                              </a:rPr>
                              <m:t>15</m:t>
                            </m:r>
                          </m:sup>
                        </m:sSup>
                      </m:den>
                    </m:f>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4×</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−10</m:t>
                        </m:r>
                      </m:sup>
                    </m:sSup>
                  </m:oMath>
                </a14:m>
                <a:r>
                  <a:rPr lang="en-US" sz="2400" dirty="0"/>
                  <a:t> and the expected number of combinations that need to be evaluated is </a:t>
                </a:r>
                <a14:m>
                  <m:oMath xmlns:m="http://schemas.openxmlformats.org/officeDocument/2006/math">
                    <m:r>
                      <a:rPr lang="en-US" sz="2400" b="0" i="1" smtClean="0">
                        <a:latin typeface="Cambria Math" panose="02040503050406030204" pitchFamily="18" charset="0"/>
                      </a:rPr>
                      <m:t>2.5</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9</m:t>
                        </m:r>
                      </m:sup>
                    </m:sSup>
                    <m:r>
                      <a:rPr lang="en-US" sz="2400" b="0" i="1" smtClean="0">
                        <a:latin typeface="Cambria Math" panose="02040503050406030204" pitchFamily="18" charset="0"/>
                        <a:ea typeface="Cambria Math" panose="02040503050406030204" pitchFamily="18" charset="0"/>
                      </a:rPr>
                      <m:t>.</m:t>
                    </m:r>
                  </m:oMath>
                </a14:m>
                <a:endParaRPr lang="en-US" sz="2400" b="0" dirty="0">
                  <a:ea typeface="Cambria Math" panose="02040503050406030204" pitchFamily="18" charset="0"/>
                </a:endParaRPr>
              </a:p>
              <a:p>
                <a:pPr algn="just"/>
                <a:r>
                  <a:rPr lang="en-US" sz="2400" dirty="0">
                    <a:ea typeface="Cambria Math" panose="02040503050406030204" pitchFamily="18" charset="0"/>
                  </a:rPr>
                  <a:t>It corresponds to a computational time of 13 years (as per the computational strength at that time).</a:t>
                </a:r>
              </a:p>
              <a:p>
                <a:endParaRPr lang="en-US" sz="2400"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62873820-DC33-1EE1-EF16-EAC753FD66A9}"/>
                  </a:ext>
                </a:extLst>
              </p:cNvPr>
              <p:cNvSpPr>
                <a:spLocks noGrp="1" noRot="1" noChangeAspect="1" noMove="1" noResize="1" noEditPoints="1" noAdjustHandles="1" noChangeArrowheads="1" noChangeShapeType="1" noTextEdit="1"/>
              </p:cNvSpPr>
              <p:nvPr>
                <p:ph idx="1"/>
              </p:nvPr>
            </p:nvSpPr>
            <p:spPr>
              <a:xfrm>
                <a:off x="412377" y="1030940"/>
                <a:ext cx="11501718" cy="5719816"/>
              </a:xfrm>
              <a:blipFill>
                <a:blip r:embed="rId3"/>
                <a:stretch>
                  <a:fillRect l="-742" t="-1493" r="-848"/>
                </a:stretch>
              </a:blipFill>
            </p:spPr>
            <p:txBody>
              <a:bodyPr/>
              <a:lstStyle/>
              <a:p>
                <a:r>
                  <a:rPr lang="en-IN">
                    <a:noFill/>
                  </a:rPr>
                  <a:t> </a:t>
                </a:r>
              </a:p>
            </p:txBody>
          </p:sp>
        </mc:Fallback>
      </mc:AlternateContent>
      <p:cxnSp>
        <p:nvCxnSpPr>
          <p:cNvPr id="4" name="Straight Connector 3">
            <a:extLst>
              <a:ext uri="{FF2B5EF4-FFF2-40B4-BE49-F238E27FC236}">
                <a16:creationId xmlns:a16="http://schemas.microsoft.com/office/drawing/2014/main" id="{9F286FF2-F454-C56E-5778-EB2F742B531B}"/>
              </a:ext>
            </a:extLst>
          </p:cNvPr>
          <p:cNvCxnSpPr>
            <a:cxnSpLocks/>
          </p:cNvCxnSpPr>
          <p:nvPr/>
        </p:nvCxnSpPr>
        <p:spPr>
          <a:xfrm>
            <a:off x="493059" y="842682"/>
            <a:ext cx="6228583"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243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12377" y="221690"/>
            <a:ext cx="11501718" cy="728569"/>
          </a:xfrm>
        </p:spPr>
        <p:txBody>
          <a:bodyPr/>
          <a:lstStyle/>
          <a:p>
            <a:r>
              <a:rPr lang="en-US" dirty="0"/>
              <a:t>Biometric Template Security Using Palm Print Features</a:t>
            </a:r>
            <a:endParaRPr lang="en-IN" dirty="0"/>
          </a:p>
        </p:txBody>
      </p:sp>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12377" y="1030940"/>
            <a:ext cx="11501718" cy="5827060"/>
          </a:xfrm>
        </p:spPr>
        <p:txBody>
          <a:bodyPr>
            <a:normAutofit/>
          </a:bodyPr>
          <a:lstStyle/>
          <a:p>
            <a:r>
              <a:rPr lang="en-US" sz="2400" dirty="0"/>
              <a:t>Palm print is a combination of mainly two features, the palmar friction ridges and the palmar flexion creases.</a:t>
            </a:r>
          </a:p>
          <a:p>
            <a:r>
              <a:rPr lang="en-US" sz="2400" dirty="0"/>
              <a:t>The corrugated skin patterns with sweat glands are known as palmar friction ridges.</a:t>
            </a:r>
          </a:p>
          <a:p>
            <a:endParaRPr lang="en-IN" sz="2400" dirty="0"/>
          </a:p>
        </p:txBody>
      </p:sp>
      <p:cxnSp>
        <p:nvCxnSpPr>
          <p:cNvPr id="4" name="Straight Connector 3">
            <a:extLst>
              <a:ext uri="{FF2B5EF4-FFF2-40B4-BE49-F238E27FC236}">
                <a16:creationId xmlns:a16="http://schemas.microsoft.com/office/drawing/2014/main" id="{9F286FF2-F454-C56E-5778-EB2F742B531B}"/>
              </a:ext>
            </a:extLst>
          </p:cNvPr>
          <p:cNvCxnSpPr>
            <a:cxnSpLocks/>
          </p:cNvCxnSpPr>
          <p:nvPr/>
        </p:nvCxnSpPr>
        <p:spPr>
          <a:xfrm>
            <a:off x="493059" y="842682"/>
            <a:ext cx="10142857"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a:extLst>
              <a:ext uri="{FF2B5EF4-FFF2-40B4-BE49-F238E27FC236}">
                <a16:creationId xmlns:a16="http://schemas.microsoft.com/office/drawing/2014/main" id="{3EA4D021-72C1-3A56-EE2F-1185ADF06F2F}"/>
              </a:ext>
            </a:extLst>
          </p:cNvPr>
          <p:cNvPicPr>
            <a:picLocks noChangeAspect="1"/>
          </p:cNvPicPr>
          <p:nvPr/>
        </p:nvPicPr>
        <p:blipFill>
          <a:blip r:embed="rId2"/>
          <a:stretch>
            <a:fillRect/>
          </a:stretch>
        </p:blipFill>
        <p:spPr>
          <a:xfrm>
            <a:off x="2361050" y="2228412"/>
            <a:ext cx="6847120" cy="44078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25229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12377" y="221690"/>
            <a:ext cx="11501718" cy="728569"/>
          </a:xfrm>
        </p:spPr>
        <p:txBody>
          <a:bodyPr/>
          <a:lstStyle/>
          <a:p>
            <a:r>
              <a:rPr lang="en-US" dirty="0"/>
              <a:t>Need for Biometric Security</a:t>
            </a:r>
            <a:endParaRPr lang="en-IN" dirty="0"/>
          </a:p>
        </p:txBody>
      </p:sp>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12377" y="1030940"/>
            <a:ext cx="11501718" cy="5605369"/>
          </a:xfrm>
        </p:spPr>
        <p:txBody>
          <a:bodyPr>
            <a:normAutofit/>
          </a:bodyPr>
          <a:lstStyle/>
          <a:p>
            <a:pPr algn="just"/>
            <a:r>
              <a:rPr lang="en-US" sz="2400" dirty="0"/>
              <a:t>Personal Identity refers to a set of attributes that are associated with a person.</a:t>
            </a:r>
          </a:p>
          <a:p>
            <a:pPr algn="just"/>
            <a:r>
              <a:rPr lang="en-US" sz="2400" dirty="0"/>
              <a:t>Identity Management is the process of maintaining the identities of individuals.</a:t>
            </a:r>
          </a:p>
          <a:p>
            <a:pPr algn="just"/>
            <a:r>
              <a:rPr lang="en-US" sz="2400" dirty="0"/>
              <a:t>Establishing a person's identity is called person recognition or authentication and is a critical task in any identity management system.</a:t>
            </a:r>
          </a:p>
          <a:p>
            <a:pPr algn="just"/>
            <a:r>
              <a:rPr lang="en-US" sz="2400" dirty="0"/>
              <a:t>A reliable identity management system is an urgent need to combat the epidemic growth of identity theft and to meet the increased security requirements in various applications.</a:t>
            </a:r>
          </a:p>
          <a:p>
            <a:pPr algn="just"/>
            <a:r>
              <a:rPr lang="en-US" sz="2400" dirty="0"/>
              <a:t> Passwords and keys were once considered sufficient to provide data security, but now they look increasingly feeble in the presence of sophisticated hacker attacks. A robust authentication method is a need in today’s time.</a:t>
            </a:r>
          </a:p>
          <a:p>
            <a:pPr algn="just"/>
            <a:r>
              <a:rPr lang="en-US" sz="2400" dirty="0"/>
              <a:t>This has put the focus on biometric systems as the only effective way to prove an individual’s identity in cryptosystems.</a:t>
            </a:r>
          </a:p>
          <a:p>
            <a:pPr algn="just"/>
            <a:r>
              <a:rPr lang="en-US" sz="2400" dirty="0"/>
              <a:t>Biometric traits are inherent and unique to each individual and can verify an individual’s identity with utmost accuracy and reliability.</a:t>
            </a:r>
          </a:p>
          <a:p>
            <a:endParaRPr lang="en-US" sz="2400" dirty="0"/>
          </a:p>
        </p:txBody>
      </p:sp>
      <p:cxnSp>
        <p:nvCxnSpPr>
          <p:cNvPr id="4" name="Straight Connector 3">
            <a:extLst>
              <a:ext uri="{FF2B5EF4-FFF2-40B4-BE49-F238E27FC236}">
                <a16:creationId xmlns:a16="http://schemas.microsoft.com/office/drawing/2014/main" id="{9F286FF2-F454-C56E-5778-EB2F742B531B}"/>
              </a:ext>
            </a:extLst>
          </p:cNvPr>
          <p:cNvCxnSpPr>
            <a:cxnSpLocks/>
          </p:cNvCxnSpPr>
          <p:nvPr/>
        </p:nvCxnSpPr>
        <p:spPr>
          <a:xfrm>
            <a:off x="493059" y="842682"/>
            <a:ext cx="5121678"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83566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304800" y="221690"/>
            <a:ext cx="11518231" cy="6414620"/>
          </a:xfrm>
        </p:spPr>
        <p:txBody>
          <a:bodyPr>
            <a:normAutofit/>
          </a:bodyPr>
          <a:lstStyle/>
          <a:p>
            <a:r>
              <a:rPr lang="en-US" sz="2400" dirty="0"/>
              <a:t>Discontinuities in the epidermal ridge patterns are called the palmar flexion creases.</a:t>
            </a:r>
          </a:p>
          <a:p>
            <a:r>
              <a:rPr lang="en-US" sz="2400" dirty="0"/>
              <a:t>There are three palmprint regions: </a:t>
            </a:r>
          </a:p>
          <a:p>
            <a:pPr lvl="1"/>
            <a:r>
              <a:rPr lang="en-US" sz="2400" dirty="0"/>
              <a:t>Interdigital</a:t>
            </a:r>
          </a:p>
          <a:p>
            <a:pPr lvl="1"/>
            <a:r>
              <a:rPr lang="en-US" sz="2400" dirty="0"/>
              <a:t>Thenar</a:t>
            </a:r>
          </a:p>
          <a:p>
            <a:pPr lvl="1"/>
            <a:r>
              <a:rPr lang="en-US" sz="2400" dirty="0"/>
              <a:t>Hypothenar</a:t>
            </a:r>
          </a:p>
          <a:p>
            <a:r>
              <a:rPr lang="en-US" sz="2400" dirty="0"/>
              <a:t>Multimodal fuzzy vault for template security can also be used for protecting the biometric template.</a:t>
            </a:r>
          </a:p>
          <a:p>
            <a:r>
              <a:rPr lang="en-US" sz="2400" dirty="0"/>
              <a:t>Multimodal biometric technology uses more than one biometric identifier to compare the identity of a person.</a:t>
            </a:r>
          </a:p>
          <a:p>
            <a:r>
              <a:rPr lang="en-US" sz="2400" dirty="0"/>
              <a:t>This uses a combination of different biometric recognition technologies.</a:t>
            </a:r>
          </a:p>
          <a:p>
            <a:r>
              <a:rPr lang="en-US" sz="2400" dirty="0"/>
              <a:t>Their performance is well compared to single modal biometric systems.</a:t>
            </a:r>
          </a:p>
          <a:p>
            <a:r>
              <a:rPr lang="en-US" sz="2400" dirty="0"/>
              <a:t> The multimodal biometric fuzzy vault includes combined feature points from fingerprint and palm print to enhance the security of the template stored.</a:t>
            </a:r>
          </a:p>
        </p:txBody>
      </p:sp>
    </p:spTree>
    <p:extLst>
      <p:ext uri="{BB962C8B-B14F-4D97-AF65-F5344CB8AC3E}">
        <p14:creationId xmlns:p14="http://schemas.microsoft.com/office/powerpoint/2010/main" val="480770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12377" y="221690"/>
            <a:ext cx="11501718" cy="728569"/>
          </a:xfrm>
        </p:spPr>
        <p:txBody>
          <a:bodyPr/>
          <a:lstStyle/>
          <a:p>
            <a:r>
              <a:rPr lang="en-US" dirty="0"/>
              <a:t>Steps involved in Vault Encoding of Palmprint</a:t>
            </a:r>
            <a:endParaRPr lang="en-IN" dirty="0"/>
          </a:p>
        </p:txBody>
      </p:sp>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12377" y="1030940"/>
            <a:ext cx="11501718" cy="5719816"/>
          </a:xfrm>
        </p:spPr>
        <p:txBody>
          <a:bodyPr>
            <a:normAutofit/>
          </a:bodyPr>
          <a:lstStyle/>
          <a:p>
            <a:pPr marL="457200" indent="-457200">
              <a:buFont typeface="+mj-lt"/>
              <a:buAutoNum type="arabicPeriod"/>
            </a:pPr>
            <a:r>
              <a:rPr lang="en-US" sz="2400" dirty="0">
                <a:ea typeface="Cambria Math" panose="02040503050406030204" pitchFamily="18" charset="0"/>
              </a:rPr>
              <a:t>Binarization: Ridges in palm print are highlighted with black colour while furrows are white. It transforms the 8-bit Gray fingerprint image into a 1-bit image with 0-value for ridges and 1-value for furrows.</a:t>
            </a:r>
          </a:p>
          <a:p>
            <a:pPr marL="457200" indent="-457200">
              <a:buFont typeface="+mj-lt"/>
              <a:buAutoNum type="arabicPeriod"/>
            </a:pPr>
            <a:r>
              <a:rPr lang="en-US" sz="2400" dirty="0">
                <a:ea typeface="Cambria Math" panose="02040503050406030204" pitchFamily="18" charset="0"/>
              </a:rPr>
              <a:t> Thinning: Ridge thinning is performed to eliminate the redundant pixels of ridges till the ridges are just one pixel wide.</a:t>
            </a:r>
          </a:p>
          <a:p>
            <a:pPr marL="457200" indent="-457200">
              <a:buFont typeface="+mj-lt"/>
              <a:buAutoNum type="arabicPeriod"/>
            </a:pPr>
            <a:r>
              <a:rPr lang="en-US" sz="2400" dirty="0">
                <a:ea typeface="Cambria Math" panose="02040503050406030204" pitchFamily="18" charset="0"/>
              </a:rPr>
              <a:t>Minutiae Extraction: Here both bifurcation and termination of ridges in the palm prints are taken. Orientation field is generated</a:t>
            </a:r>
          </a:p>
          <a:p>
            <a:pPr marL="457200" indent="-457200">
              <a:buFont typeface="+mj-lt"/>
              <a:buAutoNum type="arabicPeriod"/>
            </a:pPr>
            <a:r>
              <a:rPr lang="en-US" sz="2400" dirty="0">
                <a:ea typeface="Cambria Math" panose="02040503050406030204" pitchFamily="18" charset="0"/>
              </a:rPr>
              <a:t>Polynomial Evaluation: A polynomial is generated using fuzzy logic method of selecting secret key. Those secret keys are known only to the person who is securely protecting the template.</a:t>
            </a:r>
          </a:p>
          <a:p>
            <a:pPr marL="457200" indent="-457200">
              <a:buFont typeface="+mj-lt"/>
              <a:buAutoNum type="arabicPeriod"/>
            </a:pPr>
            <a:r>
              <a:rPr lang="en-US" sz="2400" dirty="0">
                <a:ea typeface="Cambria Math" panose="02040503050406030204" pitchFamily="18" charset="0"/>
              </a:rPr>
              <a:t>Addition of Chaff Points</a:t>
            </a:r>
          </a:p>
          <a:p>
            <a:pPr marL="457200" indent="-457200">
              <a:buFont typeface="+mj-lt"/>
              <a:buAutoNum type="arabicPeriod"/>
            </a:pPr>
            <a:r>
              <a:rPr lang="en-US" sz="2400" dirty="0">
                <a:ea typeface="Cambria Math" panose="02040503050406030204" pitchFamily="18" charset="0"/>
              </a:rPr>
              <a:t>Vault Generation</a:t>
            </a:r>
          </a:p>
        </p:txBody>
      </p:sp>
      <p:cxnSp>
        <p:nvCxnSpPr>
          <p:cNvPr id="4" name="Straight Connector 3">
            <a:extLst>
              <a:ext uri="{FF2B5EF4-FFF2-40B4-BE49-F238E27FC236}">
                <a16:creationId xmlns:a16="http://schemas.microsoft.com/office/drawing/2014/main" id="{9F286FF2-F454-C56E-5778-EB2F742B531B}"/>
              </a:ext>
            </a:extLst>
          </p:cNvPr>
          <p:cNvCxnSpPr>
            <a:cxnSpLocks/>
          </p:cNvCxnSpPr>
          <p:nvPr/>
        </p:nvCxnSpPr>
        <p:spPr>
          <a:xfrm>
            <a:off x="525143" y="950259"/>
            <a:ext cx="8490520"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85433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37CDB7B-BE9D-9AFF-FD78-9C051AF0551C}"/>
              </a:ext>
            </a:extLst>
          </p:cNvPr>
          <p:cNvSpPr txBox="1"/>
          <p:nvPr/>
        </p:nvSpPr>
        <p:spPr>
          <a:xfrm>
            <a:off x="778932" y="2709333"/>
            <a:ext cx="1998134" cy="1569660"/>
          </a:xfrm>
          <a:prstGeom prst="rect">
            <a:avLst/>
          </a:prstGeom>
          <a:noFill/>
        </p:spPr>
        <p:txBody>
          <a:bodyPr wrap="square">
            <a:spAutoFit/>
          </a:bodyPr>
          <a:lstStyle/>
          <a:p>
            <a:pPr algn="ctr"/>
            <a:r>
              <a:rPr lang="en-US" sz="4800" dirty="0">
                <a:solidFill>
                  <a:schemeClr val="accent1"/>
                </a:solidFill>
              </a:rPr>
              <a:t>Thank You!</a:t>
            </a:r>
            <a:endParaRPr lang="en-IN" sz="4800" dirty="0"/>
          </a:p>
        </p:txBody>
      </p:sp>
      <p:pic>
        <p:nvPicPr>
          <p:cNvPr id="1028" name="Picture 4" descr="FBI wants to exempt its huge fingerprint and photo database from privacy  protections - The Washington Post">
            <a:extLst>
              <a:ext uri="{FF2B5EF4-FFF2-40B4-BE49-F238E27FC236}">
                <a16:creationId xmlns:a16="http://schemas.microsoft.com/office/drawing/2014/main" id="{8CDCBEF5-DCB4-3C47-2886-57A0D3B5D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6533" y="228600"/>
            <a:ext cx="8805333" cy="6375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18730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12377" y="221690"/>
            <a:ext cx="11501718" cy="728569"/>
          </a:xfrm>
        </p:spPr>
        <p:txBody>
          <a:bodyPr/>
          <a:lstStyle/>
          <a:p>
            <a:r>
              <a:rPr lang="en-US" dirty="0"/>
              <a:t>Common Attacks on Biometric Templates</a:t>
            </a:r>
            <a:endParaRPr lang="en-IN" dirty="0"/>
          </a:p>
        </p:txBody>
      </p:sp>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12377" y="1030940"/>
            <a:ext cx="11501718" cy="5605369"/>
          </a:xfrm>
        </p:spPr>
        <p:txBody>
          <a:bodyPr/>
          <a:lstStyle/>
          <a:p>
            <a:pPr algn="just"/>
            <a:r>
              <a:rPr lang="en-US" sz="2400" dirty="0"/>
              <a:t>Due to rapid growth in sensing and computing technologies, biometric systems have become easily affordable and are easily embedded in a variety of consumer devices, making them vulnerable to the malicious designs of terrorists and criminals.</a:t>
            </a:r>
          </a:p>
          <a:p>
            <a:pPr algn="just"/>
            <a:r>
              <a:rPr lang="en-US" sz="2400" dirty="0"/>
              <a:t>A critical issue in biometric systems is to secure the template of a user which is typically stored in a database or a smart card.</a:t>
            </a:r>
          </a:p>
          <a:p>
            <a:pPr algn="just"/>
            <a:r>
              <a:rPr lang="en-US" sz="2400" dirty="0"/>
              <a:t>Biometric templates are vulnerable to a variety of attacks due to their inherent nature aimed at compromising the security of biometric templates. Some of the common attacks attempted on biometric templates are:</a:t>
            </a:r>
          </a:p>
          <a:p>
            <a:pPr algn="just"/>
            <a:r>
              <a:rPr lang="en-US" sz="2400" u="sng" dirty="0">
                <a:solidFill>
                  <a:schemeClr val="accent1"/>
                </a:solidFill>
              </a:rPr>
              <a:t>Impersonation Attack</a:t>
            </a:r>
            <a:r>
              <a:rPr lang="en-US" sz="2400" dirty="0"/>
              <a:t>: An adversary tries to present a biometric sample that mimics the original biometric characteristics of the authorized user. For example: An attacker can use a high-quality fake fingerprint to bypass a fingerprint authentication system.</a:t>
            </a:r>
          </a:p>
          <a:p>
            <a:pPr algn="just"/>
            <a:r>
              <a:rPr lang="en-US" sz="2400" u="sng" dirty="0">
                <a:solidFill>
                  <a:schemeClr val="accent1"/>
                </a:solidFill>
              </a:rPr>
              <a:t>Replay Attack</a:t>
            </a:r>
            <a:r>
              <a:rPr lang="en-US" sz="2400" dirty="0"/>
              <a:t>: An adversary captures the biometric data of an authorized user during a successful authentication process and then replays the same data to the biometric system  to gain unauthorized access.</a:t>
            </a:r>
          </a:p>
          <a:p>
            <a:endParaRPr lang="en-IN" dirty="0"/>
          </a:p>
        </p:txBody>
      </p:sp>
      <p:cxnSp>
        <p:nvCxnSpPr>
          <p:cNvPr id="4" name="Straight Connector 3">
            <a:extLst>
              <a:ext uri="{FF2B5EF4-FFF2-40B4-BE49-F238E27FC236}">
                <a16:creationId xmlns:a16="http://schemas.microsoft.com/office/drawing/2014/main" id="{9F286FF2-F454-C56E-5778-EB2F742B531B}"/>
              </a:ext>
            </a:extLst>
          </p:cNvPr>
          <p:cNvCxnSpPr>
            <a:cxnSpLocks/>
          </p:cNvCxnSpPr>
          <p:nvPr/>
        </p:nvCxnSpPr>
        <p:spPr>
          <a:xfrm>
            <a:off x="493059" y="842682"/>
            <a:ext cx="7702674"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8053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12377" y="485422"/>
            <a:ext cx="11501718" cy="6150887"/>
          </a:xfrm>
        </p:spPr>
        <p:txBody>
          <a:bodyPr>
            <a:normAutofit/>
          </a:bodyPr>
          <a:lstStyle/>
          <a:p>
            <a:pPr algn="just"/>
            <a:r>
              <a:rPr lang="en-US" sz="2400" u="sng" dirty="0">
                <a:solidFill>
                  <a:schemeClr val="accent1"/>
                </a:solidFill>
              </a:rPr>
              <a:t>Template Attack</a:t>
            </a:r>
            <a:r>
              <a:rPr lang="en-US" sz="2400" dirty="0"/>
              <a:t>: Using side-channel attacks, observation attacks, phishing attacks attackers can steal or intercept biometric template of an authorized user and then using it to spoof the biometric system.</a:t>
            </a:r>
          </a:p>
          <a:p>
            <a:pPr algn="just"/>
            <a:r>
              <a:rPr lang="en-US" sz="2400" u="sng" dirty="0">
                <a:solidFill>
                  <a:schemeClr val="accent1"/>
                </a:solidFill>
              </a:rPr>
              <a:t>Morphing Attack</a:t>
            </a:r>
            <a:r>
              <a:rPr lang="en-US" sz="2400" dirty="0"/>
              <a:t>: An attacker tries to combine two or more biometric templates to create a new template that matches with both the original templates.</a:t>
            </a:r>
          </a:p>
          <a:p>
            <a:pPr algn="just"/>
            <a:r>
              <a:rPr lang="en-US" sz="2400" u="sng" dirty="0">
                <a:solidFill>
                  <a:schemeClr val="accent1"/>
                </a:solidFill>
              </a:rPr>
              <a:t>Brute Force Attack</a:t>
            </a:r>
            <a:r>
              <a:rPr lang="en-US" sz="2400" dirty="0"/>
              <a:t>: An attacker attempts every possible combination of biometric  features until the correct match is found.</a:t>
            </a:r>
          </a:p>
          <a:p>
            <a:pPr algn="just"/>
            <a:r>
              <a:rPr lang="en-US" sz="2400" u="sng" dirty="0">
                <a:solidFill>
                  <a:schemeClr val="accent1"/>
                </a:solidFill>
              </a:rPr>
              <a:t>Man-in-the-Middle Attack</a:t>
            </a:r>
            <a:r>
              <a:rPr lang="en-US" sz="2400" dirty="0"/>
              <a:t>: An adversary intercepts the communication between the biometric system and the user and alters the biometric data exchanged between them.</a:t>
            </a:r>
          </a:p>
          <a:p>
            <a:pPr algn="just"/>
            <a:r>
              <a:rPr lang="en-US" sz="2400" u="sng" dirty="0">
                <a:solidFill>
                  <a:schemeClr val="accent1"/>
                </a:solidFill>
              </a:rPr>
              <a:t>Trojan Horse Attack</a:t>
            </a:r>
            <a:r>
              <a:rPr lang="en-US" sz="2400" dirty="0"/>
              <a:t>: An adversary infects the biometric system with malicious software that alters the operations of the system to gain unauthorized access or steal biometric data.</a:t>
            </a:r>
          </a:p>
          <a:p>
            <a:pPr algn="just"/>
            <a:r>
              <a:rPr lang="en-US" sz="2400" dirty="0"/>
              <a:t>When a person’s biometric  features  are compromised, his identity is lost, In contrast to password Biometric identity is not revocable. So providing security  to the stored biometric template is very crucial.</a:t>
            </a:r>
            <a:endParaRPr lang="en-IN" sz="2400" dirty="0"/>
          </a:p>
        </p:txBody>
      </p:sp>
    </p:spTree>
    <p:extLst>
      <p:ext uri="{BB962C8B-B14F-4D97-AF65-F5344CB8AC3E}">
        <p14:creationId xmlns:p14="http://schemas.microsoft.com/office/powerpoint/2010/main" val="780326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12377" y="221690"/>
            <a:ext cx="11501718" cy="728569"/>
          </a:xfrm>
        </p:spPr>
        <p:txBody>
          <a:bodyPr/>
          <a:lstStyle/>
          <a:p>
            <a:r>
              <a:rPr lang="en-US" dirty="0"/>
              <a:t>Fuzzy Vault</a:t>
            </a:r>
            <a:endParaRPr lang="en-IN" dirty="0"/>
          </a:p>
        </p:txBody>
      </p:sp>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93059" y="1030940"/>
            <a:ext cx="11501718" cy="5719816"/>
          </a:xfrm>
        </p:spPr>
        <p:txBody>
          <a:bodyPr>
            <a:normAutofit/>
          </a:bodyPr>
          <a:lstStyle/>
          <a:p>
            <a:pPr algn="just"/>
            <a:r>
              <a:rPr lang="en-US" sz="2400" dirty="0"/>
              <a:t>Juels and Sudan proposed a cryptographic construction called a </a:t>
            </a:r>
            <a:r>
              <a:rPr lang="en-US" sz="2400" i="1" dirty="0"/>
              <a:t>fuzzy vault </a:t>
            </a:r>
            <a:r>
              <a:rPr lang="en-US" sz="2400" dirty="0"/>
              <a:t>that operates in the key binding mode where the key and the template are monolithically bound within a cryptographic framework and, can compensate for intraclass variations in the biometric data.</a:t>
            </a:r>
          </a:p>
          <a:p>
            <a:pPr algn="just"/>
            <a:r>
              <a:rPr lang="en-US" sz="2400" dirty="0"/>
              <a:t>It is computationally infeasible to decode the key or the template without any knowledge of the user’s biometric data.</a:t>
            </a:r>
          </a:p>
          <a:p>
            <a:pPr algn="just"/>
            <a:r>
              <a:rPr lang="en-US" sz="2400" dirty="0"/>
              <a:t>So to use it in Biometric Template protection the abstract way is:</a:t>
            </a:r>
          </a:p>
          <a:p>
            <a:pPr algn="just"/>
            <a:r>
              <a:rPr lang="en-US" sz="2400" dirty="0"/>
              <a:t>Alice authenticates to her server using fingerprint information. The system admin will store her fingerprint on the server , more precisely, a set M of features characterizing her fingerprint aka templates. When Alice tries to authenticate herself, her fingerprint reader is likely to produce a template M’ that is similar to, but not identical to M. </a:t>
            </a:r>
          </a:p>
          <a:p>
            <a:pPr algn="just"/>
            <a:r>
              <a:rPr lang="en-US" sz="2400" dirty="0"/>
              <a:t>Alice will store a </a:t>
            </a:r>
            <a:r>
              <a:rPr lang="en-US" sz="2400" b="1" dirty="0"/>
              <a:t>KEY</a:t>
            </a:r>
            <a:r>
              <a:rPr lang="en-US" sz="2400" dirty="0"/>
              <a:t> locked in a fuzzy vault on a set M of features describing her fingerprint and achieve error tolerance and privacy.</a:t>
            </a:r>
          </a:p>
          <a:p>
            <a:pPr algn="just"/>
            <a:r>
              <a:rPr lang="en-US" sz="2400" dirty="0"/>
              <a:t>Since Biometric Features are prone to the problem of erasures, </a:t>
            </a:r>
            <a:r>
              <a:rPr lang="en-US" sz="2400" i="1" dirty="0"/>
              <a:t>order-invariance</a:t>
            </a:r>
            <a:r>
              <a:rPr lang="en-US" sz="2400" dirty="0"/>
              <a:t> is critical here.</a:t>
            </a:r>
          </a:p>
        </p:txBody>
      </p:sp>
      <p:cxnSp>
        <p:nvCxnSpPr>
          <p:cNvPr id="4" name="Straight Connector 3">
            <a:extLst>
              <a:ext uri="{FF2B5EF4-FFF2-40B4-BE49-F238E27FC236}">
                <a16:creationId xmlns:a16="http://schemas.microsoft.com/office/drawing/2014/main" id="{9F286FF2-F454-C56E-5778-EB2F742B531B}"/>
              </a:ext>
            </a:extLst>
          </p:cNvPr>
          <p:cNvCxnSpPr>
            <a:cxnSpLocks/>
          </p:cNvCxnSpPr>
          <p:nvPr/>
        </p:nvCxnSpPr>
        <p:spPr>
          <a:xfrm>
            <a:off x="493059" y="842682"/>
            <a:ext cx="2105762"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42074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12377" y="221690"/>
            <a:ext cx="11501718" cy="728569"/>
          </a:xfrm>
        </p:spPr>
        <p:txBody>
          <a:bodyPr/>
          <a:lstStyle/>
          <a:p>
            <a:r>
              <a:rPr lang="en-US" dirty="0"/>
              <a:t>Operation of a Fuzzy Vault Scheme</a:t>
            </a:r>
            <a:endParaRPr lang="en-IN" dirty="0"/>
          </a:p>
        </p:txBody>
      </p:sp>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12377" y="1030940"/>
            <a:ext cx="11501718" cy="5719816"/>
          </a:xfrm>
        </p:spPr>
        <p:txBody>
          <a:bodyPr>
            <a:normAutofit/>
          </a:bodyPr>
          <a:lstStyle/>
          <a:p>
            <a:pPr algn="just"/>
            <a:r>
              <a:rPr lang="en-US" sz="2400" dirty="0"/>
              <a:t>Suppose that a user wishes to hide a secret</a:t>
            </a:r>
            <a:r>
              <a:rPr lang="en-US" sz="2400" b="1" i="1" dirty="0"/>
              <a:t> K </a:t>
            </a:r>
            <a:r>
              <a:rPr lang="en-US" sz="2400" dirty="0"/>
              <a:t>(e.g., a cryptographic key) using his or her biometric sample (template) which is represented as an unordered set (e.g., minutiae in fingerprints) </a:t>
            </a:r>
            <a:r>
              <a:rPr lang="en-US" sz="2400" b="1" i="1" dirty="0"/>
              <a:t>X</a:t>
            </a:r>
            <a:r>
              <a:rPr lang="en-US" sz="2400" dirty="0"/>
              <a:t>.</a:t>
            </a:r>
          </a:p>
          <a:p>
            <a:pPr algn="just"/>
            <a:r>
              <a:rPr lang="en-US" sz="2400" dirty="0"/>
              <a:t>The user selects a polynomial </a:t>
            </a:r>
            <a:r>
              <a:rPr lang="en-US" sz="2400" b="1" i="1" dirty="0"/>
              <a:t>P</a:t>
            </a:r>
            <a:r>
              <a:rPr lang="en-US" sz="2400" dirty="0"/>
              <a:t> that encodes the secret </a:t>
            </a:r>
            <a:r>
              <a:rPr lang="en-US" sz="2400" b="1" i="1" dirty="0"/>
              <a:t>K </a:t>
            </a:r>
            <a:r>
              <a:rPr lang="en-US" sz="2400" dirty="0"/>
              <a:t>and evaluates the polynomial on all elements in </a:t>
            </a:r>
            <a:r>
              <a:rPr lang="en-US" sz="2400" b="1" i="1" dirty="0"/>
              <a:t>X.</a:t>
            </a:r>
          </a:p>
          <a:p>
            <a:pPr algn="just"/>
            <a:r>
              <a:rPr lang="en-US" sz="2400" dirty="0"/>
              <a:t>The user then chooses a large number of random chaff points which do not lie on the polynomial </a:t>
            </a:r>
            <a:r>
              <a:rPr lang="en-US" sz="2400" b="1" i="1" dirty="0"/>
              <a:t>P</a:t>
            </a:r>
            <a:r>
              <a:rPr lang="en-US" sz="2400" dirty="0"/>
              <a:t>. The entire collection of points consisting of both points lying on </a:t>
            </a:r>
            <a:r>
              <a:rPr lang="en-US" sz="2400" b="1" i="1" dirty="0"/>
              <a:t>P </a:t>
            </a:r>
            <a:r>
              <a:rPr lang="en-US" sz="2400" dirty="0"/>
              <a:t>and those that do not lie on </a:t>
            </a:r>
            <a:r>
              <a:rPr lang="en-US" sz="2400" b="1" i="1" dirty="0"/>
              <a:t>P  </a:t>
            </a:r>
            <a:r>
              <a:rPr lang="en-US" sz="2400" dirty="0"/>
              <a:t>constitute the vault </a:t>
            </a:r>
            <a:r>
              <a:rPr lang="en-US" sz="2400" b="1" i="1" dirty="0"/>
              <a:t>V</a:t>
            </a:r>
            <a:r>
              <a:rPr lang="en-US" sz="2400" dirty="0"/>
              <a:t>.</a:t>
            </a:r>
          </a:p>
          <a:p>
            <a:pPr algn="just"/>
            <a:r>
              <a:rPr lang="en-US" sz="2400" dirty="0"/>
              <a:t>These chaff points conceal the genuine points lying on </a:t>
            </a:r>
            <a:r>
              <a:rPr lang="en-US" sz="2400" b="1" i="1" dirty="0"/>
              <a:t>P</a:t>
            </a:r>
            <a:r>
              <a:rPr lang="en-US" sz="2400" dirty="0"/>
              <a:t>. It ensures both the template and secret simultaneously. </a:t>
            </a:r>
          </a:p>
          <a:p>
            <a:pPr algn="just"/>
            <a:r>
              <a:rPr lang="en-US" sz="2400" dirty="0"/>
              <a:t>The user can retrieve the secret </a:t>
            </a:r>
            <a:r>
              <a:rPr lang="en-US" sz="2400" b="1" i="1" dirty="0"/>
              <a:t>K </a:t>
            </a:r>
            <a:r>
              <a:rPr lang="en-US" sz="2400" dirty="0"/>
              <a:t>from the vault </a:t>
            </a:r>
            <a:r>
              <a:rPr lang="en-US" sz="2400" b="1" i="1" dirty="0"/>
              <a:t>V </a:t>
            </a:r>
            <a:r>
              <a:rPr lang="en-US" sz="2400" dirty="0"/>
              <a:t> by providing another biometric sample(query) which is also represented as another unordered set </a:t>
            </a:r>
            <a:r>
              <a:rPr lang="en-US" sz="2400" b="1" i="1" dirty="0"/>
              <a:t>X’</a:t>
            </a:r>
            <a:r>
              <a:rPr lang="en-US" sz="2400" dirty="0"/>
              <a:t>.</a:t>
            </a:r>
          </a:p>
          <a:p>
            <a:pPr algn="just"/>
            <a:r>
              <a:rPr lang="en-US" sz="2400" dirty="0"/>
              <a:t>If a sufficient number of points can be identified, an </a:t>
            </a:r>
            <a:r>
              <a:rPr lang="en-US" sz="2400" b="1" dirty="0"/>
              <a:t>error correction scheme </a:t>
            </a:r>
            <a:r>
              <a:rPr lang="en-US" sz="2400" dirty="0"/>
              <a:t>can be applied to exactly reconstruct </a:t>
            </a:r>
            <a:r>
              <a:rPr lang="en-US" sz="2400" b="1" i="1" dirty="0"/>
              <a:t>P </a:t>
            </a:r>
            <a:r>
              <a:rPr lang="en-US" sz="2400" dirty="0"/>
              <a:t> and thereby decode the secret </a:t>
            </a:r>
            <a:r>
              <a:rPr lang="en-US" sz="2400" b="1" i="1" dirty="0"/>
              <a:t>K.</a:t>
            </a:r>
          </a:p>
        </p:txBody>
      </p:sp>
      <p:cxnSp>
        <p:nvCxnSpPr>
          <p:cNvPr id="4" name="Straight Connector 3">
            <a:extLst>
              <a:ext uri="{FF2B5EF4-FFF2-40B4-BE49-F238E27FC236}">
                <a16:creationId xmlns:a16="http://schemas.microsoft.com/office/drawing/2014/main" id="{9F286FF2-F454-C56E-5778-EB2F742B531B}"/>
              </a:ext>
            </a:extLst>
          </p:cNvPr>
          <p:cNvCxnSpPr>
            <a:cxnSpLocks/>
          </p:cNvCxnSpPr>
          <p:nvPr/>
        </p:nvCxnSpPr>
        <p:spPr>
          <a:xfrm>
            <a:off x="493059" y="842682"/>
            <a:ext cx="6494763"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11987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12377" y="240632"/>
                <a:ext cx="11501718" cy="6510124"/>
              </a:xfrm>
            </p:spPr>
            <p:txBody>
              <a:bodyPr>
                <a:normAutofit/>
              </a:bodyPr>
              <a:lstStyle/>
              <a:p>
                <a:pPr algn="just"/>
                <a:r>
                  <a:rPr lang="en-US" sz="2400" dirty="0"/>
                  <a:t>If </a:t>
                </a:r>
                <a:r>
                  <a:rPr lang="en-US" sz="2400" b="1" i="1" dirty="0"/>
                  <a:t>X’ </a:t>
                </a:r>
                <a:r>
                  <a:rPr lang="en-US" sz="2400" dirty="0"/>
                  <a:t> does not overlap substantially with </a:t>
                </a:r>
                <a:r>
                  <a:rPr lang="en-US" sz="2400" b="1" i="1" dirty="0"/>
                  <a:t>X</a:t>
                </a:r>
                <a:r>
                  <a:rPr lang="en-US" sz="2400" dirty="0"/>
                  <a:t>, it is infeasible to reconstruct </a:t>
                </a:r>
                <a:r>
                  <a:rPr lang="en-US" sz="2400" b="1" i="1" dirty="0"/>
                  <a:t>P</a:t>
                </a:r>
                <a:r>
                  <a:rPr lang="en-US" sz="2400" dirty="0"/>
                  <a:t> and the authentication is unsuccessful. Since the secret can be retrieved from the vault even when </a:t>
                </a:r>
                <a:r>
                  <a:rPr lang="en-US" sz="2400" b="1" i="1" dirty="0"/>
                  <a:t>X </a:t>
                </a:r>
                <a:r>
                  <a:rPr lang="en-US" sz="2400" dirty="0"/>
                  <a:t>and </a:t>
                </a:r>
                <a:r>
                  <a:rPr lang="en-US" sz="2400" b="1" i="1" dirty="0"/>
                  <a:t>X’ </a:t>
                </a:r>
                <a:r>
                  <a:rPr lang="en-US" sz="2400" dirty="0"/>
                  <a:t> are not exactly the same, this scheme is referred to as a fuzzy vault.</a:t>
                </a:r>
              </a:p>
              <a:p>
                <a:pPr algn="just"/>
                <a:r>
                  <a:rPr lang="en-US" sz="2400" dirty="0"/>
                  <a:t>The three main parameters in the fuzzy vault scheme are </a:t>
                </a:r>
                <a:r>
                  <a:rPr lang="en-US" sz="2400" b="1" i="1" dirty="0"/>
                  <a:t>r, s, </a:t>
                </a:r>
                <a:r>
                  <a:rPr lang="en-US" sz="2400" dirty="0"/>
                  <a:t>and </a:t>
                </a:r>
                <a:r>
                  <a:rPr lang="en-US" sz="2400" b="1" i="1" dirty="0"/>
                  <a:t>n. </a:t>
                </a:r>
                <a:endParaRPr lang="en-US" sz="2400" dirty="0"/>
              </a:p>
              <a:p>
                <a:pPr algn="just"/>
                <a:r>
                  <a:rPr lang="en-US" sz="3200" b="1" i="1" dirty="0"/>
                  <a:t>“r” </a:t>
                </a:r>
                <a:r>
                  <a:rPr lang="en-US" sz="2400" dirty="0"/>
                  <a:t>denotes the number of points in the vault that lie on the polynomial </a:t>
                </a:r>
                <a:r>
                  <a:rPr lang="en-US" sz="2400" b="1" i="1" dirty="0"/>
                  <a:t>P</a:t>
                </a:r>
                <a:r>
                  <a:rPr lang="en-US" sz="2400" dirty="0"/>
                  <a:t> and it depends on the number of  features (minutiae points) that can be extracted from the template.</a:t>
                </a:r>
              </a:p>
              <a:p>
                <a:pPr algn="just"/>
                <a:r>
                  <a:rPr kumimoji="0" lang="en-US" sz="3200" b="1" i="1" u="none" strike="noStrike" kern="1200" cap="none" spc="0" normalizeH="0" baseline="0" noProof="0" dirty="0">
                    <a:ln>
                      <a:noFill/>
                    </a:ln>
                    <a:solidFill>
                      <a:prstClr val="black"/>
                    </a:solidFill>
                    <a:effectLst/>
                    <a:uLnTx/>
                    <a:uFillTx/>
                    <a:latin typeface="Times New Roman"/>
                    <a:ea typeface="+mn-ea"/>
                    <a:cs typeface="+mn-cs"/>
                  </a:rPr>
                  <a:t>“s” </a:t>
                </a:r>
                <a:r>
                  <a:rPr lang="en-US" sz="2400" dirty="0">
                    <a:solidFill>
                      <a:prstClr val="black"/>
                    </a:solidFill>
                    <a:latin typeface="Times New Roman"/>
                  </a:rPr>
                  <a:t>represents the number of chaff points that are added and it influences the security of the vault. If no chaff points are added, the vault reveals the information about the template and the secret. A more chaff points are added, the security increases. Typically </a:t>
                </a:r>
                <a:r>
                  <a:rPr lang="en-US" sz="3200" b="1" i="1" dirty="0">
                    <a:solidFill>
                      <a:prstClr val="black"/>
                    </a:solidFill>
                    <a:latin typeface="Times New Roman"/>
                  </a:rPr>
                  <a:t>s˃˃ r</a:t>
                </a:r>
              </a:p>
              <a:p>
                <a:pPr algn="just"/>
                <a:r>
                  <a:rPr kumimoji="0" lang="en-US" sz="3200" b="1" i="1" u="none" strike="noStrike" kern="1200" cap="none" spc="0" normalizeH="0" baseline="0" noProof="0" dirty="0">
                    <a:ln>
                      <a:noFill/>
                    </a:ln>
                    <a:solidFill>
                      <a:prstClr val="black"/>
                    </a:solidFill>
                    <a:effectLst/>
                    <a:uLnTx/>
                    <a:uFillTx/>
                    <a:latin typeface="Times New Roman"/>
                    <a:ea typeface="+mn-ea"/>
                    <a:cs typeface="+mn-cs"/>
                  </a:rPr>
                  <a:t>“n” </a:t>
                </a:r>
                <a:r>
                  <a:rPr kumimoji="0" lang="en-US" sz="2400" b="0" i="0" u="none" strike="noStrike" kern="1200" cap="none" spc="0" normalizeH="0" baseline="0" noProof="0" dirty="0">
                    <a:ln>
                      <a:noFill/>
                    </a:ln>
                    <a:solidFill>
                      <a:prstClr val="black"/>
                    </a:solidFill>
                    <a:effectLst/>
                    <a:uLnTx/>
                    <a:uFillTx/>
                    <a:latin typeface="Times New Roman"/>
                    <a:ea typeface="+mn-ea"/>
                    <a:cs typeface="+mn-cs"/>
                  </a:rPr>
                  <a:t>denotes the degree of the encoding polynomial and it controls the tolerance of the system to errors in the biometric data.</a:t>
                </a:r>
              </a:p>
              <a:p>
                <a:pPr algn="just"/>
                <a:r>
                  <a:rPr lang="en-US" sz="2400" dirty="0">
                    <a:solidFill>
                      <a:prstClr val="black"/>
                    </a:solidFill>
                    <a:latin typeface="Times New Roman"/>
                  </a:rPr>
                  <a:t>In order to retrieve the secret from the vault</a:t>
                </a:r>
                <a:r>
                  <a:rPr lang="en-US" sz="2400" b="1" i="1" dirty="0">
                    <a:solidFill>
                      <a:prstClr val="black"/>
                    </a:solidFill>
                    <a:latin typeface="Times New Roman"/>
                  </a:rPr>
                  <a:t> V, </a:t>
                </a:r>
                <a:r>
                  <a:rPr lang="en-US" sz="2400" dirty="0">
                    <a:solidFill>
                      <a:prstClr val="black"/>
                    </a:solidFill>
                    <a:latin typeface="Times New Roman"/>
                  </a:rPr>
                  <a:t>the user selects a subset of </a:t>
                </a:r>
                <a:r>
                  <a:rPr lang="en-US" sz="2400" b="1" i="1" dirty="0">
                    <a:solidFill>
                      <a:prstClr val="black"/>
                    </a:solidFill>
                    <a:latin typeface="Times New Roman"/>
                  </a:rPr>
                  <a:t>r </a:t>
                </a:r>
                <a:r>
                  <a:rPr lang="en-US" sz="2400" dirty="0">
                    <a:solidFill>
                      <a:prstClr val="black"/>
                    </a:solidFill>
                    <a:latin typeface="Times New Roman"/>
                  </a:rPr>
                  <a:t> points from </a:t>
                </a:r>
                <a:r>
                  <a:rPr lang="en-US" sz="2400" b="1" i="1" dirty="0">
                    <a:solidFill>
                      <a:prstClr val="black"/>
                    </a:solidFill>
                    <a:latin typeface="Times New Roman"/>
                  </a:rPr>
                  <a:t>V,</a:t>
                </a:r>
                <a:r>
                  <a:rPr lang="en-US" sz="2400" dirty="0">
                    <a:solidFill>
                      <a:prstClr val="black"/>
                    </a:solidFill>
                    <a:latin typeface="Times New Roman"/>
                  </a:rPr>
                  <a:t> based on query </a:t>
                </a:r>
                <a:r>
                  <a:rPr lang="en-US" sz="2400" b="1" i="1" dirty="0">
                    <a:solidFill>
                      <a:prstClr val="black"/>
                    </a:solidFill>
                    <a:latin typeface="Times New Roman"/>
                  </a:rPr>
                  <a:t>X’, </a:t>
                </a:r>
                <a:r>
                  <a:rPr lang="en-US" sz="2400" dirty="0">
                    <a:solidFill>
                      <a:prstClr val="black"/>
                    </a:solidFill>
                    <a:latin typeface="Times New Roman"/>
                  </a:rPr>
                  <a:t>which is known as the unlocking set.</a:t>
                </a:r>
              </a:p>
              <a:p>
                <a:pPr algn="just"/>
                <a:r>
                  <a:rPr lang="en-US" sz="2400" dirty="0">
                    <a:solidFill>
                      <a:prstClr val="black"/>
                    </a:solidFill>
                    <a:latin typeface="Times New Roman"/>
                  </a:rPr>
                  <a:t>A </a:t>
                </a:r>
                <a14:m>
                  <m:oMath xmlns:m="http://schemas.openxmlformats.org/officeDocument/2006/math">
                    <m:r>
                      <a:rPr lang="en-US" sz="2400" i="1">
                        <a:solidFill>
                          <a:prstClr val="black"/>
                        </a:solidFill>
                        <a:latin typeface="Cambria Math" panose="02040503050406030204" pitchFamily="18" charset="0"/>
                      </a:rPr>
                      <m:t>(</m:t>
                    </m:r>
                    <m:r>
                      <a:rPr lang="en-US" sz="2400" i="1" smtClean="0">
                        <a:solidFill>
                          <a:prstClr val="black"/>
                        </a:solidFill>
                        <a:latin typeface="Cambria Math" panose="02040503050406030204" pitchFamily="18" charset="0"/>
                      </a:rPr>
                      <m:t>𝑟</m:t>
                    </m:r>
                    <m:r>
                      <a:rPr lang="en-US" sz="2400" b="0" i="1" smtClean="0">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𝑛</m:t>
                    </m:r>
                    <m:r>
                      <a:rPr lang="en-US" sz="2400" i="1">
                        <a:solidFill>
                          <a:prstClr val="black"/>
                        </a:solidFill>
                        <a:latin typeface="Cambria Math" panose="02040503050406030204" pitchFamily="18" charset="0"/>
                      </a:rPr>
                      <m:t>) </m:t>
                    </m:r>
                  </m:oMath>
                </a14:m>
                <a:r>
                  <a:rPr lang="en-US" sz="2400" dirty="0">
                    <a:solidFill>
                      <a:prstClr val="black"/>
                    </a:solidFill>
                    <a:latin typeface="Times New Roman"/>
                  </a:rPr>
                  <a:t>Reed-Solomon decoding algorithm is then applied to search for a polynomial </a:t>
                </a:r>
                <a:r>
                  <a:rPr lang="en-US" sz="2400" b="1" i="1" dirty="0">
                    <a:solidFill>
                      <a:prstClr val="black"/>
                    </a:solidFill>
                    <a:latin typeface="Times New Roman"/>
                  </a:rPr>
                  <a:t>P </a:t>
                </a:r>
                <a:r>
                  <a:rPr lang="en-US" sz="2400" dirty="0">
                    <a:solidFill>
                      <a:prstClr val="black"/>
                    </a:solidFill>
                    <a:latin typeface="Times New Roman"/>
                  </a:rPr>
                  <a:t>of degree </a:t>
                </a:r>
                <a:r>
                  <a:rPr lang="en-US" sz="2400" b="1" i="1" dirty="0">
                    <a:solidFill>
                      <a:prstClr val="black"/>
                    </a:solidFill>
                    <a:latin typeface="Times New Roman"/>
                  </a:rPr>
                  <a:t>n </a:t>
                </a:r>
                <a:r>
                  <a:rPr lang="en-US" sz="2400" dirty="0">
                    <a:solidFill>
                      <a:prstClr val="black"/>
                    </a:solidFill>
                    <a:latin typeface="Times New Roman"/>
                  </a:rPr>
                  <a:t>such that there are more than </a:t>
                </a:r>
                <a14:m>
                  <m:oMath xmlns:m="http://schemas.openxmlformats.org/officeDocument/2006/math">
                    <m:r>
                      <a:rPr lang="en-US" sz="2400" b="0" i="0" smtClean="0">
                        <a:solidFill>
                          <a:prstClr val="black"/>
                        </a:solidFill>
                        <a:latin typeface="Cambria Math" panose="02040503050406030204" pitchFamily="18" charset="0"/>
                      </a:rPr>
                      <m:t> </m:t>
                    </m:r>
                    <m:r>
                      <a:rPr lang="en-US" sz="2400" b="0" i="1" smtClean="0">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𝑟</m:t>
                    </m:r>
                    <m:r>
                      <a:rPr lang="en-US" sz="2400" b="0" i="1" smtClean="0">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𝑛</m:t>
                    </m:r>
                    <m:r>
                      <a:rPr lang="en-US" sz="2400" b="0" i="1" smtClean="0">
                        <a:solidFill>
                          <a:prstClr val="black"/>
                        </a:solidFill>
                        <a:latin typeface="Cambria Math" panose="02040503050406030204" pitchFamily="18" charset="0"/>
                      </a:rPr>
                      <m:t>)/2</m:t>
                    </m:r>
                  </m:oMath>
                </a14:m>
                <a:r>
                  <a:rPr lang="en-US" sz="2400" dirty="0">
                    <a:solidFill>
                      <a:prstClr val="black"/>
                    </a:solidFill>
                    <a:latin typeface="Times New Roman"/>
                  </a:rPr>
                  <a:t> points in the unlocking set lie on </a:t>
                </a:r>
                <a:r>
                  <a:rPr lang="en-US" sz="2400" b="1" i="1" dirty="0">
                    <a:solidFill>
                      <a:prstClr val="black"/>
                    </a:solidFill>
                    <a:latin typeface="Times New Roman"/>
                  </a:rPr>
                  <a:t>P.</a:t>
                </a:r>
                <a:endParaRPr lang="en-US" sz="2400" dirty="0">
                  <a:solidFill>
                    <a:prstClr val="black"/>
                  </a:solidFill>
                  <a:latin typeface="Times New Roman"/>
                </a:endParaRPr>
              </a:p>
              <a:p>
                <a:endParaRPr lang="en-US" sz="3200" b="1" i="1" dirty="0">
                  <a:solidFill>
                    <a:prstClr val="black"/>
                  </a:solidFill>
                  <a:latin typeface="Times New Roman"/>
                </a:endParaRPr>
              </a:p>
            </p:txBody>
          </p:sp>
        </mc:Choice>
        <mc:Fallback xmlns="">
          <p:sp>
            <p:nvSpPr>
              <p:cNvPr id="3" name="Content Placeholder 2">
                <a:extLst>
                  <a:ext uri="{FF2B5EF4-FFF2-40B4-BE49-F238E27FC236}">
                    <a16:creationId xmlns:a16="http://schemas.microsoft.com/office/drawing/2014/main" id="{62873820-DC33-1EE1-EF16-EAC753FD66A9}"/>
                  </a:ext>
                </a:extLst>
              </p:cNvPr>
              <p:cNvSpPr>
                <a:spLocks noGrp="1" noRot="1" noChangeAspect="1" noMove="1" noResize="1" noEditPoints="1" noAdjustHandles="1" noChangeArrowheads="1" noChangeShapeType="1" noTextEdit="1"/>
              </p:cNvSpPr>
              <p:nvPr>
                <p:ph idx="1"/>
              </p:nvPr>
            </p:nvSpPr>
            <p:spPr>
              <a:xfrm>
                <a:off x="412377" y="240632"/>
                <a:ext cx="11501718" cy="6510124"/>
              </a:xfrm>
              <a:blipFill>
                <a:blip r:embed="rId3"/>
                <a:stretch>
                  <a:fillRect l="-1220" t="-1311" r="-848"/>
                </a:stretch>
              </a:blipFill>
            </p:spPr>
            <p:txBody>
              <a:bodyPr/>
              <a:lstStyle/>
              <a:p>
                <a:r>
                  <a:rPr lang="en-IN">
                    <a:noFill/>
                  </a:rPr>
                  <a:t> </a:t>
                </a:r>
              </a:p>
            </p:txBody>
          </p:sp>
        </mc:Fallback>
      </mc:AlternateContent>
    </p:spTree>
    <p:extLst>
      <p:ext uri="{BB962C8B-B14F-4D97-AF65-F5344CB8AC3E}">
        <p14:creationId xmlns:p14="http://schemas.microsoft.com/office/powerpoint/2010/main" val="105339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12377" y="240632"/>
            <a:ext cx="11501718" cy="6510124"/>
          </a:xfrm>
        </p:spPr>
        <p:txBody>
          <a:bodyPr>
            <a:normAutofit/>
          </a:bodyPr>
          <a:lstStyle/>
          <a:p>
            <a:pPr algn="just"/>
            <a:r>
              <a:rPr lang="en-US" sz="2400" dirty="0"/>
              <a:t>The security of this scheme is based on the infeasibility of the polynomial reconstruction problem (i.e., if in the query image, we are not able to locate many points which lie on </a:t>
            </a:r>
            <a:r>
              <a:rPr lang="en-US" sz="2400" b="1" i="1" dirty="0"/>
              <a:t>P,</a:t>
            </a:r>
            <a:r>
              <a:rPr lang="en-US" sz="2400" dirty="0"/>
              <a:t> then we cannot feasibly find the parameters of </a:t>
            </a:r>
            <a:r>
              <a:rPr lang="en-US" sz="2400" b="1" i="1" dirty="0"/>
              <a:t>P</a:t>
            </a:r>
            <a:r>
              <a:rPr lang="en-US" sz="2400" dirty="0"/>
              <a:t>, hence cannot access </a:t>
            </a:r>
            <a:r>
              <a:rPr lang="en-US" sz="2400" b="1" i="1" dirty="0"/>
              <a:t>K</a:t>
            </a:r>
            <a:r>
              <a:rPr lang="en-US" sz="2400" dirty="0"/>
              <a:t>) which is a special case of Reed-Solomon list decoding problem.</a:t>
            </a:r>
          </a:p>
          <a:p>
            <a:pPr algn="just"/>
            <a:r>
              <a:rPr lang="en-US" sz="2400" dirty="0">
                <a:solidFill>
                  <a:prstClr val="black"/>
                </a:solidFill>
                <a:latin typeface="Times New Roman"/>
              </a:rPr>
              <a:t>The scheme can tolerate some differences between the entities </a:t>
            </a:r>
            <a:r>
              <a:rPr lang="en-US" sz="2400" b="1" i="1" dirty="0">
                <a:solidFill>
                  <a:prstClr val="black"/>
                </a:solidFill>
                <a:latin typeface="Times New Roman"/>
              </a:rPr>
              <a:t>(X &amp; X’)</a:t>
            </a:r>
            <a:r>
              <a:rPr lang="en-US" sz="2400" dirty="0">
                <a:solidFill>
                  <a:prstClr val="black"/>
                </a:solidFill>
                <a:latin typeface="Times New Roman"/>
              </a:rPr>
              <a:t> that lock and unlocks the vault, so Juels and Sudan named their scheme </a:t>
            </a:r>
            <a:r>
              <a:rPr lang="en-US" sz="2400" i="1" dirty="0">
                <a:solidFill>
                  <a:prstClr val="black"/>
                </a:solidFill>
                <a:latin typeface="Times New Roman"/>
              </a:rPr>
              <a:t>fuzzy vault.</a:t>
            </a:r>
            <a:endParaRPr lang="en-US" sz="3200" b="1" i="1" dirty="0">
              <a:solidFill>
                <a:prstClr val="black"/>
              </a:solidFill>
              <a:latin typeface="Times New Roman"/>
            </a:endParaRPr>
          </a:p>
          <a:p>
            <a:pPr algn="just"/>
            <a:r>
              <a:rPr lang="en-US" sz="2400" dirty="0">
                <a:solidFill>
                  <a:prstClr val="black"/>
                </a:solidFill>
                <a:latin typeface="Times New Roman"/>
              </a:rPr>
              <a:t>This fuzziness can come from the variability of biometric data; even though the same biometric entity is analyzed during different acquisitions, the extracted biometric data will vary due to acquisition characteristics, sensor noise, etc.</a:t>
            </a:r>
          </a:p>
        </p:txBody>
      </p:sp>
    </p:spTree>
    <p:extLst>
      <p:ext uri="{BB962C8B-B14F-4D97-AF65-F5344CB8AC3E}">
        <p14:creationId xmlns:p14="http://schemas.microsoft.com/office/powerpoint/2010/main" val="14119593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1446</TotalTime>
  <Words>5454</Words>
  <Application>Microsoft Office PowerPoint</Application>
  <PresentationFormat>Widescreen</PresentationFormat>
  <Paragraphs>243</Paragraphs>
  <Slides>32</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Cambria Math</vt:lpstr>
      <vt:lpstr>Times New Roman</vt:lpstr>
      <vt:lpstr>Times-Italic</vt:lpstr>
      <vt:lpstr>TimesNewRomanPSMT</vt:lpstr>
      <vt:lpstr>Times-Roman</vt:lpstr>
      <vt:lpstr>Wingdings</vt:lpstr>
      <vt:lpstr>Office Theme</vt:lpstr>
      <vt:lpstr>PowerPoint Presentation</vt:lpstr>
      <vt:lpstr>Presentation Flow</vt:lpstr>
      <vt:lpstr>Need for Biometric Security</vt:lpstr>
      <vt:lpstr>Common Attacks on Biometric Templates</vt:lpstr>
      <vt:lpstr>PowerPoint Presentation</vt:lpstr>
      <vt:lpstr>Fuzzy Vault</vt:lpstr>
      <vt:lpstr>Operation of a Fuzzy Vault Scheme</vt:lpstr>
      <vt:lpstr>PowerPoint Presentation</vt:lpstr>
      <vt:lpstr>PowerPoint Presentation</vt:lpstr>
      <vt:lpstr>Fuzzy Vault Implementation</vt:lpstr>
      <vt:lpstr>PowerPoint Presentation</vt:lpstr>
      <vt:lpstr>PowerPoint Presentation</vt:lpstr>
      <vt:lpstr>PowerPoint Presentation</vt:lpstr>
      <vt:lpstr>Vault Encoding</vt:lpstr>
      <vt:lpstr>Vault Encoding</vt:lpstr>
      <vt:lpstr>Vault Encoding</vt:lpstr>
      <vt:lpstr>PowerPoint Presentation</vt:lpstr>
      <vt:lpstr>Vault Decoding</vt:lpstr>
      <vt:lpstr>Vault Decoding</vt:lpstr>
      <vt:lpstr>PowerPoint Presentation</vt:lpstr>
      <vt:lpstr>Vault Decoding</vt:lpstr>
      <vt:lpstr>PowerPoint Presentation</vt:lpstr>
      <vt:lpstr>Fingerprint Alignment based on Helper Data</vt:lpstr>
      <vt:lpstr>Helper Data Extraction</vt:lpstr>
      <vt:lpstr>PowerPoint Presentation</vt:lpstr>
      <vt:lpstr>ICP Algorithm</vt:lpstr>
      <vt:lpstr>PowerPoint Presentation</vt:lpstr>
      <vt:lpstr>Security of discussed Fuzzy Vault</vt:lpstr>
      <vt:lpstr>Biometric Template Security Using Palm Print Features</vt:lpstr>
      <vt:lpstr>PowerPoint Presentation</vt:lpstr>
      <vt:lpstr>Steps involved in Vault Encoding of Palmprint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ARIHANT JAMMAR</dc:creator>
  <cp:lastModifiedBy>ARIHANT JAMMAR</cp:lastModifiedBy>
  <cp:revision>84</cp:revision>
  <dcterms:created xsi:type="dcterms:W3CDTF">2023-02-21T13:57:21Z</dcterms:created>
  <dcterms:modified xsi:type="dcterms:W3CDTF">2023-03-02T14:02:36Z</dcterms:modified>
</cp:coreProperties>
</file>